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256" r:id="rId2"/>
    <p:sldId id="257" r:id="rId3"/>
    <p:sldId id="266" r:id="rId4"/>
    <p:sldId id="267" r:id="rId5"/>
    <p:sldId id="259" r:id="rId6"/>
    <p:sldId id="268" r:id="rId7"/>
    <p:sldId id="269" r:id="rId8"/>
    <p:sldId id="261" r:id="rId9"/>
    <p:sldId id="270" r:id="rId10"/>
    <p:sldId id="294" r:id="rId11"/>
    <p:sldId id="275" r:id="rId12"/>
    <p:sldId id="314" r:id="rId13"/>
    <p:sldId id="315" r:id="rId14"/>
    <p:sldId id="316" r:id="rId15"/>
    <p:sldId id="276" r:id="rId16"/>
    <p:sldId id="277" r:id="rId17"/>
    <p:sldId id="297" r:id="rId18"/>
    <p:sldId id="299" r:id="rId19"/>
    <p:sldId id="298" r:id="rId20"/>
    <p:sldId id="295" r:id="rId21"/>
    <p:sldId id="278" r:id="rId22"/>
    <p:sldId id="279" r:id="rId23"/>
    <p:sldId id="303" r:id="rId24"/>
    <p:sldId id="310" r:id="rId25"/>
    <p:sldId id="265" r:id="rId26"/>
    <p:sldId id="280" r:id="rId27"/>
    <p:sldId id="271" r:id="rId28"/>
    <p:sldId id="281" r:id="rId29"/>
    <p:sldId id="272" r:id="rId30"/>
    <p:sldId id="282" r:id="rId31"/>
    <p:sldId id="273" r:id="rId32"/>
    <p:sldId id="283" r:id="rId33"/>
    <p:sldId id="274" r:id="rId34"/>
    <p:sldId id="284" r:id="rId35"/>
    <p:sldId id="285" r:id="rId36"/>
    <p:sldId id="309" r:id="rId37"/>
    <p:sldId id="289" r:id="rId38"/>
    <p:sldId id="300" r:id="rId39"/>
    <p:sldId id="301" r:id="rId40"/>
    <p:sldId id="290" r:id="rId41"/>
    <p:sldId id="302" r:id="rId42"/>
    <p:sldId id="292" r:id="rId43"/>
    <p:sldId id="313" r:id="rId44"/>
    <p:sldId id="304" r:id="rId45"/>
    <p:sldId id="312" r:id="rId46"/>
    <p:sldId id="306" r:id="rId47"/>
    <p:sldId id="305" r:id="rId48"/>
    <p:sldId id="307" r:id="rId49"/>
    <p:sldId id="30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339933"/>
    <a:srgbClr val="83D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143CF-5BC1-490E-8C40-2156458120DB}" type="datetimeFigureOut">
              <a:rPr lang="es-ES" smtClean="0"/>
              <a:t>30/06/2025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27EE2-A702-4E8B-BA8B-54A0A8DE1CE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347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27EE2-A702-4E8B-BA8B-54A0A8DE1CE2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37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June 30,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4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June 30,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5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June 30,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9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June 30,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7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June 30,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7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June 30,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4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June 30,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9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June 30,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June 30,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1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June 30,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June 30,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2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June 30,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461">
          <p15:clr>
            <a:srgbClr val="F26B43"/>
          </p15:clr>
        </p15:guide>
        <p15:guide id="24" pos="1209">
          <p15:clr>
            <a:srgbClr val="F26B43"/>
          </p15:clr>
        </p15:guide>
        <p15:guide id="25" pos="1663">
          <p15:clr>
            <a:srgbClr val="F26B43"/>
          </p15:clr>
        </p15:guide>
        <p15:guide id="26" pos="2865">
          <p15:clr>
            <a:srgbClr val="F26B43"/>
          </p15:clr>
        </p15:guide>
        <p15:guide id="27" pos="4067">
          <p15:clr>
            <a:srgbClr val="F26B43"/>
          </p15:clr>
        </p15:guide>
        <p15:guide id="28" pos="4815">
          <p15:clr>
            <a:srgbClr val="F26B43"/>
          </p15:clr>
        </p15:guide>
        <p15:guide id="29" pos="5269">
          <p15:clr>
            <a:srgbClr val="F26B43"/>
          </p15:clr>
        </p15:guide>
        <p15:guide id="30" pos="6017">
          <p15:clr>
            <a:srgbClr val="F26B43"/>
          </p15:clr>
        </p15:guide>
        <p15:guide id="31" pos="6471">
          <p15:clr>
            <a:srgbClr val="F26B43"/>
          </p15:clr>
        </p15:guide>
        <p15:guide id="32" pos="7219">
          <p15:clr>
            <a:srgbClr val="F26B43"/>
          </p15:clr>
        </p15:guide>
        <p15:guide id="33" orient="horz" pos="459">
          <p15:clr>
            <a:srgbClr val="F26B43"/>
          </p15:clr>
        </p15:guide>
        <p15:guide id="35" orient="horz" pos="1661">
          <p15:clr>
            <a:srgbClr val="F26B43"/>
          </p15:clr>
        </p15:guide>
        <p15:guide id="36" orient="horz" pos="2432">
          <p15:clr>
            <a:srgbClr val="F26B43"/>
          </p15:clr>
        </p15:guide>
        <p15:guide id="37" orient="horz" pos="2886">
          <p15:clr>
            <a:srgbClr val="F26B43"/>
          </p15:clr>
        </p15:guide>
        <p15:guide id="38" orient="horz" pos="3634">
          <p15:clr>
            <a:srgbClr val="F26B43"/>
          </p15:clr>
        </p15:guide>
        <p15:guide id="39" pos="3840">
          <p15:clr>
            <a:srgbClr val="5ACBF0"/>
          </p15:clr>
        </p15:guide>
        <p15:guide id="40" pos="2411">
          <p15:clr>
            <a:srgbClr val="F26B43"/>
          </p15:clr>
        </p15:guide>
        <p15:guide id="41" pos="3613">
          <p15:clr>
            <a:srgbClr val="F26B43"/>
          </p15:clr>
        </p15:guide>
        <p15:guide id="42" orient="horz" pos="1207">
          <p15:clr>
            <a:srgbClr val="F26B43"/>
          </p15:clr>
        </p15:guide>
        <p15:guide id="43" orient="horz" pos="2047">
          <p15:clr>
            <a:srgbClr val="5ACBF0"/>
          </p15:clr>
        </p15:guide>
        <p15:guide id="44" orient="horz" pos="38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2.png"/><Relationship Id="rId7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4845E-A735-02D8-71BA-F9CD729C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313" y="747002"/>
            <a:ext cx="6911974" cy="2954655"/>
          </a:xfrm>
        </p:spPr>
        <p:txBody>
          <a:bodyPr>
            <a:normAutofit/>
          </a:bodyPr>
          <a:lstStyle/>
          <a:p>
            <a:r>
              <a:rPr lang="es-ES" sz="4800" dirty="0"/>
              <a:t>DIGITALIZACIÓN DE UN JUEGO: </a:t>
            </a:r>
            <a:br>
              <a:rPr lang="es-ES" sz="4800" dirty="0"/>
            </a:br>
            <a:br>
              <a:rPr lang="es-ES" sz="2400" dirty="0"/>
            </a:br>
            <a:r>
              <a:rPr lang="es-ES" dirty="0"/>
              <a:t>“PAPEL Y BOLI”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A1F9F6-B611-B947-57DF-3512E9366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4313" y="4061656"/>
            <a:ext cx="6911974" cy="1969841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Alumno: Pau Leyva García</a:t>
            </a:r>
          </a:p>
          <a:p>
            <a:r>
              <a:rPr lang="es-ES" dirty="0"/>
              <a:t>Mención: Tecnologías de la Información</a:t>
            </a:r>
          </a:p>
          <a:p>
            <a:r>
              <a:rPr lang="es-ES" dirty="0"/>
              <a:t>Tutor: Miguel Hernández </a:t>
            </a:r>
            <a:r>
              <a:rPr lang="es-ES" dirty="0" err="1"/>
              <a:t>Cabronero</a:t>
            </a:r>
            <a:r>
              <a:rPr lang="es-ES" dirty="0"/>
              <a:t> </a:t>
            </a:r>
          </a:p>
          <a:p>
            <a:r>
              <a:rPr lang="es-ES" dirty="0"/>
              <a:t>Curso: 24-25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1CEBF1-680F-BB57-B810-EA509879C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5696" y="1216902"/>
            <a:ext cx="9144000" cy="6858000"/>
          </a:xfrm>
          <a:prstGeom prst="rect">
            <a:avLst/>
          </a:prstGeom>
        </p:spPr>
      </p:pic>
      <p:pic>
        <p:nvPicPr>
          <p:cNvPr id="1026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390DBD7E-106F-8B05-19AB-ECFAC5229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154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4F4EA-C210-8F53-6F30-76CFD76C6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0EFCC-5B80-46FA-0E47-FE10683C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general y objetivos formativos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C4EA3E-1B28-4E7D-CAF5-0136B4148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Objetivos formativos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7D1794-2096-380E-E547-64429B68F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8654819" cy="3234575"/>
          </a:xfrm>
        </p:spPr>
        <p:txBody>
          <a:bodyPr>
            <a:normAutofit/>
          </a:bodyPr>
          <a:lstStyle/>
          <a:p>
            <a:r>
              <a:rPr lang="es-ES" dirty="0"/>
              <a:t>Aplicar conocimientos adquiridos durante el grado</a:t>
            </a:r>
          </a:p>
          <a:p>
            <a:r>
              <a:rPr lang="es-ES" dirty="0"/>
              <a:t>Gestionar el ciclo completo de desarrollo</a:t>
            </a:r>
          </a:p>
          <a:p>
            <a:r>
              <a:rPr lang="es-ES" dirty="0"/>
              <a:t>Usar herramientas profesionales reales</a:t>
            </a:r>
          </a:p>
          <a:p>
            <a:r>
              <a:rPr lang="es-ES" dirty="0"/>
              <a:t>Integrar correctamente </a:t>
            </a:r>
            <a:r>
              <a:rPr lang="es-ES" dirty="0" err="1"/>
              <a:t>frontend</a:t>
            </a:r>
            <a:r>
              <a:rPr lang="es-ES" dirty="0"/>
              <a:t> y </a:t>
            </a:r>
            <a:r>
              <a:rPr lang="es-ES" dirty="0" err="1"/>
              <a:t>backend</a:t>
            </a:r>
            <a:endParaRPr lang="es-ES" dirty="0"/>
          </a:p>
          <a:p>
            <a:r>
              <a:rPr lang="es-ES" dirty="0"/>
              <a:t>Representar la arquitectura técnica con diagramas</a:t>
            </a:r>
          </a:p>
          <a:p>
            <a:r>
              <a:rPr lang="es-ES" dirty="0"/>
              <a:t>Tomar decisiones técnicas con autonomía y criterio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6846DF1-981A-B0E8-3913-DC067BB70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Jugar desde un único dispositivo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7C65720C-9459-DD3A-D57F-213A20E3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C21901-0CFB-A153-CABB-2E60A7B4E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40" y="2173056"/>
            <a:ext cx="823599" cy="8235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D07BB8-6EEA-9745-1154-C28E76C73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40" y="3537329"/>
            <a:ext cx="823598" cy="8235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6D8884-C7B2-13E7-E1BE-A3A529325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45" y="4901601"/>
            <a:ext cx="943387" cy="9433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828E4D9-FED8-886D-061C-2579CC901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595" y="2199486"/>
            <a:ext cx="814455" cy="81445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5060C98-43DA-E6CC-C31D-73AAA9C5CA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95" y="3513994"/>
            <a:ext cx="814455" cy="81445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C852151-4D29-1B98-64A3-9C276A42C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95" y="4961720"/>
            <a:ext cx="814455" cy="8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BB02D-7621-9EFC-4805-A0EB4022A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02F88-007C-BBCF-4E3C-31469AC0C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III. Estado del arte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F5F9C934-38FB-EDA5-1B3E-F513A5162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17E8B-4EAA-DFE3-9184-F7D947524896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937871" cy="26797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500" b="1" dirty="0"/>
              <a:t>I. Introducción</a:t>
            </a:r>
          </a:p>
          <a:p>
            <a:pPr algn="l"/>
            <a:r>
              <a:rPr lang="es-ES" sz="1500" b="1" dirty="0"/>
              <a:t>II. Objetivos</a:t>
            </a:r>
          </a:p>
          <a:p>
            <a:pPr algn="l"/>
            <a:r>
              <a:rPr lang="es-ES" sz="1500" b="1" dirty="0"/>
              <a:t>III. Estado del arte</a:t>
            </a:r>
          </a:p>
          <a:p>
            <a:pPr algn="l"/>
            <a:r>
              <a:rPr lang="es-ES" sz="1500" dirty="0"/>
              <a:t>IV. Metodología</a:t>
            </a:r>
          </a:p>
          <a:p>
            <a:pPr algn="l"/>
            <a:r>
              <a:rPr lang="es-ES" sz="1500" dirty="0"/>
              <a:t>V. Resultados</a:t>
            </a:r>
          </a:p>
          <a:p>
            <a:pPr algn="l"/>
            <a:r>
              <a:rPr lang="es-ES" sz="1500" dirty="0"/>
              <a:t>VI. Conclusiones</a:t>
            </a:r>
          </a:p>
        </p:txBody>
      </p:sp>
    </p:spTree>
    <p:extLst>
      <p:ext uri="{BB962C8B-B14F-4D97-AF65-F5344CB8AC3E}">
        <p14:creationId xmlns:p14="http://schemas.microsoft.com/office/powerpoint/2010/main" val="239952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A8D75-64D1-A7AC-499A-AC3FA3B1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Digitalización de juegos tradicionales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B35676-C004-72F0-8373-B567A3311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096527"/>
            <a:ext cx="5884986" cy="3805934"/>
          </a:xfrm>
        </p:spPr>
        <p:txBody>
          <a:bodyPr>
            <a:normAutofit/>
          </a:bodyPr>
          <a:lstStyle/>
          <a:p>
            <a:r>
              <a:rPr lang="es-ES" dirty="0"/>
              <a:t>Juegos como </a:t>
            </a:r>
            <a:r>
              <a:rPr lang="es-ES" b="1" dirty="0" err="1"/>
              <a:t>Monopoly</a:t>
            </a:r>
            <a:r>
              <a:rPr lang="es-ES" b="1" dirty="0"/>
              <a:t> </a:t>
            </a:r>
            <a:r>
              <a:rPr lang="es-ES" dirty="0"/>
              <a:t>ya tienen versiones digitales exitosas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b="1" dirty="0"/>
              <a:t>“Papel y Boli” </a:t>
            </a:r>
            <a:r>
              <a:rPr lang="es-ES" dirty="0"/>
              <a:t>no contaba con ninguna versión digital</a:t>
            </a:r>
            <a:endParaRPr lang="es-ES" b="1" dirty="0"/>
          </a:p>
          <a:p>
            <a:endParaRPr lang="es-ES" dirty="0"/>
          </a:p>
          <a:p>
            <a:r>
              <a:rPr lang="es-ES" b="1" dirty="0"/>
              <a:t>Oportunidad</a:t>
            </a:r>
            <a:r>
              <a:rPr lang="es-ES" dirty="0"/>
              <a:t> real de digitalización</a:t>
            </a:r>
          </a:p>
        </p:txBody>
      </p:sp>
      <p:pic>
        <p:nvPicPr>
          <p:cNvPr id="1026" name="Picture 2" descr="Monopoly Online">
            <a:extLst>
              <a:ext uri="{FF2B5EF4-FFF2-40B4-BE49-F238E27FC236}">
                <a16:creationId xmlns:a16="http://schemas.microsoft.com/office/drawing/2014/main" id="{AF0B9DC5-2004-DDBA-6F40-35647154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56" y="1479138"/>
            <a:ext cx="2349625" cy="61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eads Up! - Apps en Google Play">
            <a:extLst>
              <a:ext uri="{FF2B5EF4-FFF2-40B4-BE49-F238E27FC236}">
                <a16:creationId xmlns:a16="http://schemas.microsoft.com/office/drawing/2014/main" id="{6F3D8BAE-EE4E-F15F-9757-22857F03A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465" y="2825363"/>
            <a:ext cx="1207274" cy="120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0AB230A-4271-F83E-EA63-EB0F0B87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9" r="26773"/>
          <a:stretch>
            <a:fillRect/>
          </a:stretch>
        </p:blipFill>
        <p:spPr>
          <a:xfrm>
            <a:off x="8622934" y="4561929"/>
            <a:ext cx="2024667" cy="33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3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FAA4-70FF-27FC-FAF8-D1BC0FAF7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D8E844DA-3CC3-11A4-1316-F9826A4231C9}"/>
              </a:ext>
            </a:extLst>
          </p:cNvPr>
          <p:cNvSpPr/>
          <p:nvPr/>
        </p:nvSpPr>
        <p:spPr>
          <a:xfrm>
            <a:off x="7900373" y="1514400"/>
            <a:ext cx="3195110" cy="3407224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B733738-247B-C220-B4C1-08D27E031652}"/>
              </a:ext>
            </a:extLst>
          </p:cNvPr>
          <p:cNvSpPr/>
          <p:nvPr/>
        </p:nvSpPr>
        <p:spPr>
          <a:xfrm>
            <a:off x="4298039" y="1514400"/>
            <a:ext cx="3195110" cy="3407224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EA0C809-B9F1-69AD-7999-25D4F463E980}"/>
              </a:ext>
            </a:extLst>
          </p:cNvPr>
          <p:cNvSpPr/>
          <p:nvPr/>
        </p:nvSpPr>
        <p:spPr>
          <a:xfrm>
            <a:off x="720000" y="1514400"/>
            <a:ext cx="3195110" cy="3407224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6B6A90-8555-C2B3-9C2C-8DE2BFF3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Enfoque tecnológico y pruebas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5BBBC2-292E-55A2-3594-BD1BD9D12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9766" y="1598556"/>
            <a:ext cx="2809760" cy="565796"/>
          </a:xfrm>
        </p:spPr>
        <p:txBody>
          <a:bodyPr/>
          <a:lstStyle/>
          <a:p>
            <a:r>
              <a:rPr lang="es-ES" dirty="0" err="1"/>
              <a:t>Frontend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FB747A-0643-5D6D-9B54-4A9045212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149" y="2236165"/>
            <a:ext cx="2803129" cy="3805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Opciones evaluadas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React</a:t>
            </a:r>
            <a:endParaRPr lang="es-ES" dirty="0"/>
          </a:p>
          <a:p>
            <a:pPr lvl="1"/>
            <a:r>
              <a:rPr lang="es-ES" dirty="0"/>
              <a:t>Angular</a:t>
            </a:r>
          </a:p>
          <a:p>
            <a:pPr marL="0" indent="0">
              <a:buNone/>
            </a:pPr>
            <a:r>
              <a:rPr lang="es-ES" b="1" dirty="0"/>
              <a:t>Selección final</a:t>
            </a:r>
            <a:r>
              <a:rPr lang="es-ES" dirty="0"/>
              <a:t>:</a:t>
            </a:r>
            <a:r>
              <a:rPr lang="es-ES" b="1" dirty="0"/>
              <a:t> </a:t>
            </a:r>
          </a:p>
          <a:p>
            <a:pPr lvl="1"/>
            <a:r>
              <a:rPr lang="es-ES" b="1" dirty="0"/>
              <a:t>Vue.js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BABA113-0A80-4638-F305-5F2EAE0B1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87803" y="1592526"/>
            <a:ext cx="2809761" cy="565796"/>
          </a:xfrm>
        </p:spPr>
        <p:txBody>
          <a:bodyPr/>
          <a:lstStyle/>
          <a:p>
            <a:r>
              <a:rPr lang="es-ES" dirty="0" err="1"/>
              <a:t>Backend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C24548-6696-7997-6BCF-FA51AF99F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0020" y="2236166"/>
            <a:ext cx="2803129" cy="3536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Opciones evaluadas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Django</a:t>
            </a:r>
          </a:p>
          <a:p>
            <a:pPr lvl="1"/>
            <a:r>
              <a:rPr lang="es-ES" dirty="0"/>
              <a:t>Spring </a:t>
            </a:r>
            <a:r>
              <a:rPr lang="es-ES" dirty="0" err="1"/>
              <a:t>Boot</a:t>
            </a:r>
            <a:endParaRPr lang="es-ES" dirty="0"/>
          </a:p>
          <a:p>
            <a:pPr marL="0" indent="0">
              <a:buNone/>
            </a:pPr>
            <a:r>
              <a:rPr lang="es-ES" b="1" dirty="0"/>
              <a:t>Selección final</a:t>
            </a:r>
            <a:r>
              <a:rPr lang="es-ES" dirty="0"/>
              <a:t>:</a:t>
            </a:r>
            <a:r>
              <a:rPr lang="es-ES" b="1" dirty="0"/>
              <a:t> </a:t>
            </a:r>
          </a:p>
          <a:p>
            <a:pPr lvl="1"/>
            <a:r>
              <a:rPr lang="es-ES" b="1" dirty="0"/>
              <a:t>Node.js </a:t>
            </a:r>
            <a:r>
              <a:rPr lang="es-ES" dirty="0"/>
              <a:t>+ </a:t>
            </a:r>
            <a:r>
              <a:rPr lang="es-ES" b="1" dirty="0"/>
              <a:t>Express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1E9A3DF7-5922-7EAE-0415-9F0068B6C9CA}"/>
              </a:ext>
            </a:extLst>
          </p:cNvPr>
          <p:cNvSpPr txBox="1">
            <a:spLocks/>
          </p:cNvSpPr>
          <p:nvPr/>
        </p:nvSpPr>
        <p:spPr>
          <a:xfrm>
            <a:off x="8276891" y="1592526"/>
            <a:ext cx="2809761" cy="56579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E7F01"/>
              </a:buClr>
              <a:buSzTx/>
              <a:buFont typeface="The Hand Extrablack" panose="03070A02030502020204" pitchFamily="66" charset="0"/>
              <a:buNone/>
              <a:tabLst/>
              <a:defRPr/>
            </a:pPr>
            <a:r>
              <a:rPr kumimoji="0" lang="es-ES" sz="1600" b="0" i="0" u="none" strike="noStrike" kern="1200" cap="all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Base de datos</a:t>
            </a:r>
          </a:p>
        </p:txBody>
      </p:sp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32EC421C-CC66-E50B-E5AA-F0E0963189EB}"/>
              </a:ext>
            </a:extLst>
          </p:cNvPr>
          <p:cNvSpPr txBox="1">
            <a:spLocks/>
          </p:cNvSpPr>
          <p:nvPr/>
        </p:nvSpPr>
        <p:spPr>
          <a:xfrm>
            <a:off x="8283523" y="2236166"/>
            <a:ext cx="2803129" cy="400263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CE7F01"/>
              </a:buClr>
              <a:buNone/>
            </a:pPr>
            <a:r>
              <a:rPr lang="es-ES" b="1" dirty="0"/>
              <a:t>Opciones evaluadas</a:t>
            </a:r>
            <a:r>
              <a:rPr kumimoji="0" lang="es-ES" sz="2000" b="0" i="0" u="none" strike="noStrike" kern="1200" cap="none" spc="20" normalizeH="0" baseline="0" noProof="0" dirty="0">
                <a:ln>
                  <a:noFill/>
                </a:ln>
                <a:solidFill>
                  <a:prstClr val="white">
                    <a:alpha val="58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E7F01"/>
              </a:buClr>
              <a:buSzTx/>
              <a:buFont typeface="The Hand Extrablack" panose="03070A02030502020204" pitchFamily="66" charset="0"/>
              <a:buChar char="•"/>
              <a:tabLst/>
              <a:defRPr/>
            </a:pPr>
            <a:r>
              <a:rPr lang="es-ES" dirty="0">
                <a:solidFill>
                  <a:prstClr val="white">
                    <a:alpha val="58000"/>
                  </a:prstClr>
                </a:solidFill>
                <a:latin typeface="Avenir Next LT Pro"/>
              </a:rPr>
              <a:t>PostgreSQL</a:t>
            </a:r>
            <a:endParaRPr kumimoji="0" lang="es-ES" sz="2000" b="0" i="0" u="none" strike="noStrike" kern="1200" cap="none" spc="20" normalizeH="0" baseline="0" noProof="0" dirty="0">
              <a:ln>
                <a:noFill/>
              </a:ln>
              <a:solidFill>
                <a:prstClr val="white">
                  <a:alpha val="58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E7F01"/>
              </a:buClr>
              <a:buSzTx/>
              <a:buNone/>
              <a:tabLst/>
              <a:defRPr/>
            </a:pPr>
            <a:endParaRPr kumimoji="0" lang="es-ES" sz="2000" b="0" i="0" u="none" strike="noStrike" kern="1200" cap="none" spc="20" normalizeH="0" baseline="0" noProof="0" dirty="0">
              <a:ln>
                <a:noFill/>
              </a:ln>
              <a:solidFill>
                <a:prstClr val="white">
                  <a:alpha val="58000"/>
                </a:prst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E7F01"/>
              </a:buClr>
              <a:buSzTx/>
              <a:buFont typeface="The Hand Extrablack" panose="03070A02030502020204" pitchFamily="66" charset="0"/>
              <a:buNone/>
              <a:tabLst/>
              <a:defRPr/>
            </a:pPr>
            <a:r>
              <a:rPr kumimoji="0" lang="es-ES" sz="2000" b="1" i="0" u="none" strike="noStrike" kern="1200" cap="none" spc="20" normalizeH="0" baseline="0" noProof="0" dirty="0">
                <a:ln>
                  <a:noFill/>
                </a:ln>
                <a:solidFill>
                  <a:prstClr val="white">
                    <a:alpha val="58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Selección final</a:t>
            </a:r>
            <a:r>
              <a:rPr kumimoji="0" lang="es-ES" sz="2000" i="0" u="none" strike="noStrike" kern="1200" cap="none" spc="20" normalizeH="0" baseline="0" noProof="0" dirty="0">
                <a:ln>
                  <a:noFill/>
                </a:ln>
                <a:solidFill>
                  <a:prstClr val="white">
                    <a:alpha val="58000"/>
                  </a:prst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</a:t>
            </a:r>
          </a:p>
          <a:p>
            <a:pPr lvl="1">
              <a:buClr>
                <a:srgbClr val="CE7F01"/>
              </a:buClr>
            </a:pPr>
            <a:r>
              <a:rPr lang="es-ES" b="1" dirty="0"/>
              <a:t>SQLite</a:t>
            </a:r>
            <a:endParaRPr kumimoji="0" lang="es-ES" sz="2000" b="1" i="0" u="none" strike="noStrike" kern="1200" cap="none" spc="20" normalizeH="0" baseline="0" noProof="0" dirty="0">
              <a:ln>
                <a:noFill/>
              </a:ln>
              <a:solidFill>
                <a:prstClr val="white">
                  <a:alpha val="58000"/>
                </a:prstClr>
              </a:solidFill>
              <a:effectLst/>
              <a:uLnTx/>
              <a:uFillTx/>
              <a:latin typeface="Avenir Next LT Pro"/>
            </a:endParaRPr>
          </a:p>
        </p:txBody>
      </p:sp>
      <p:pic>
        <p:nvPicPr>
          <p:cNvPr id="9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5A70C366-87C0-D2B3-C228-F272CD18B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F5BC6293-3F2B-19C3-CCAB-93508D9D3B26}"/>
              </a:ext>
            </a:extLst>
          </p:cNvPr>
          <p:cNvSpPr/>
          <p:nvPr/>
        </p:nvSpPr>
        <p:spPr>
          <a:xfrm>
            <a:off x="722208" y="5227974"/>
            <a:ext cx="3195110" cy="1397261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921F0049-0BF8-A92B-A0FA-2CC3F69FAA41}"/>
              </a:ext>
            </a:extLst>
          </p:cNvPr>
          <p:cNvSpPr txBox="1">
            <a:spLocks/>
          </p:cNvSpPr>
          <p:nvPr/>
        </p:nvSpPr>
        <p:spPr>
          <a:xfrm>
            <a:off x="1359130" y="5806233"/>
            <a:ext cx="1916850" cy="18848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/>
              <a:t>Jest</a:t>
            </a:r>
            <a:r>
              <a:rPr lang="es-ES" dirty="0"/>
              <a:t> + </a:t>
            </a:r>
            <a:r>
              <a:rPr lang="es-ES" dirty="0" err="1"/>
              <a:t>Vue</a:t>
            </a:r>
            <a:r>
              <a:rPr lang="es-ES" dirty="0"/>
              <a:t> Test </a:t>
            </a:r>
            <a:r>
              <a:rPr lang="es-ES" dirty="0" err="1"/>
              <a:t>Utils</a:t>
            </a:r>
            <a:endParaRPr lang="es-ES" dirty="0"/>
          </a:p>
          <a:p>
            <a:pPr marL="0" indent="0" algn="ctr">
              <a:buNone/>
            </a:pP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F99CC63-6921-707E-9739-006D168AD30D}"/>
              </a:ext>
            </a:extLst>
          </p:cNvPr>
          <p:cNvSpPr/>
          <p:nvPr/>
        </p:nvSpPr>
        <p:spPr>
          <a:xfrm>
            <a:off x="4298039" y="5227974"/>
            <a:ext cx="3195110" cy="1397261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CD889D8A-0E8B-B8DB-D3CB-6736E0796084}"/>
              </a:ext>
            </a:extLst>
          </p:cNvPr>
          <p:cNvSpPr txBox="1">
            <a:spLocks/>
          </p:cNvSpPr>
          <p:nvPr/>
        </p:nvSpPr>
        <p:spPr>
          <a:xfrm>
            <a:off x="4937169" y="5850480"/>
            <a:ext cx="1916850" cy="5679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/>
              <a:t>Jest</a:t>
            </a:r>
            <a:r>
              <a:rPr lang="es-ES" dirty="0"/>
              <a:t> + </a:t>
            </a:r>
            <a:r>
              <a:rPr lang="es-ES" dirty="0" err="1"/>
              <a:t>Supertest</a:t>
            </a:r>
            <a:endParaRPr lang="es-E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BE216B9-ABA5-73A5-0791-0B493D0E862A}"/>
              </a:ext>
            </a:extLst>
          </p:cNvPr>
          <p:cNvSpPr/>
          <p:nvPr/>
        </p:nvSpPr>
        <p:spPr>
          <a:xfrm>
            <a:off x="7900373" y="5227973"/>
            <a:ext cx="3195110" cy="1397261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3FBCA104-6D37-1CDE-C2A7-17E1CDE3F8DE}"/>
              </a:ext>
            </a:extLst>
          </p:cNvPr>
          <p:cNvSpPr txBox="1">
            <a:spLocks/>
          </p:cNvSpPr>
          <p:nvPr/>
        </p:nvSpPr>
        <p:spPr>
          <a:xfrm>
            <a:off x="8539503" y="5850480"/>
            <a:ext cx="1916850" cy="5305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/>
              <a:t>Jest</a:t>
            </a:r>
            <a:r>
              <a:rPr lang="es-ES" dirty="0"/>
              <a:t> + Axios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E6F0F11A-7D23-7BF1-C997-67F456CC5846}"/>
              </a:ext>
            </a:extLst>
          </p:cNvPr>
          <p:cNvSpPr txBox="1">
            <a:spLocks/>
          </p:cNvSpPr>
          <p:nvPr/>
        </p:nvSpPr>
        <p:spPr>
          <a:xfrm>
            <a:off x="912675" y="5077593"/>
            <a:ext cx="2809760" cy="56579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Frontend</a:t>
            </a:r>
            <a:r>
              <a:rPr lang="es-ES" dirty="0"/>
              <a:t> UNIT </a:t>
            </a:r>
            <a:r>
              <a:rPr lang="es-ES" dirty="0" err="1"/>
              <a:t>TESTs</a:t>
            </a:r>
            <a:endParaRPr lang="es-ES" dirty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44372249-2869-379B-3A48-1FAA1EF06563}"/>
              </a:ext>
            </a:extLst>
          </p:cNvPr>
          <p:cNvSpPr txBox="1">
            <a:spLocks/>
          </p:cNvSpPr>
          <p:nvPr/>
        </p:nvSpPr>
        <p:spPr>
          <a:xfrm>
            <a:off x="4490714" y="5060702"/>
            <a:ext cx="2809760" cy="56579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BACKEND UNIT </a:t>
            </a:r>
            <a:r>
              <a:rPr lang="es-ES" dirty="0" err="1"/>
              <a:t>TESTs</a:t>
            </a:r>
            <a:endParaRPr lang="es-ES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42188087-534D-88A9-D305-FF12C7F0C915}"/>
              </a:ext>
            </a:extLst>
          </p:cNvPr>
          <p:cNvSpPr txBox="1">
            <a:spLocks/>
          </p:cNvSpPr>
          <p:nvPr/>
        </p:nvSpPr>
        <p:spPr>
          <a:xfrm>
            <a:off x="8084216" y="5060702"/>
            <a:ext cx="2809760" cy="56579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Integration</a:t>
            </a:r>
            <a:r>
              <a:rPr lang="es-ES" dirty="0"/>
              <a:t> </a:t>
            </a:r>
            <a:r>
              <a:rPr lang="es-ES" dirty="0" err="1"/>
              <a:t>TESTs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30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3" grpId="0" build="p"/>
      <p:bldP spid="4" grpId="0" build="p"/>
      <p:bldP spid="5" grpId="0" build="p"/>
      <p:bldP spid="6" grpId="0" build="p"/>
      <p:bldP spid="7" grpId="0"/>
      <p:bldP spid="15" grpId="0" animBg="1"/>
      <p:bldP spid="18" grpId="0"/>
      <p:bldP spid="19" grpId="0" animBg="1"/>
      <p:bldP spid="20" grpId="0"/>
      <p:bldP spid="21" grpId="0" animBg="1"/>
      <p:bldP spid="22" grpId="0"/>
      <p:bldP spid="23" grpId="0" build="p"/>
      <p:bldP spid="24" grpId="0" build="p"/>
      <p:bldP spid="2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61AF7-FDDD-4598-54DE-28C8F4D7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Despliegue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19E995-E0C9-B6F8-352C-D468E0336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667637"/>
            <a:ext cx="4121380" cy="565796"/>
          </a:xfrm>
        </p:spPr>
        <p:txBody>
          <a:bodyPr/>
          <a:lstStyle/>
          <a:p>
            <a:pPr algn="ctr"/>
            <a:r>
              <a:rPr lang="es-ES" dirty="0"/>
              <a:t>Plataformas Externas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9336A7-4582-43AF-EF34-920E5BB09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9147" y="3560161"/>
            <a:ext cx="1356938" cy="3234575"/>
          </a:xfrm>
        </p:spPr>
        <p:txBody>
          <a:bodyPr/>
          <a:lstStyle/>
          <a:p>
            <a:r>
              <a:rPr lang="es-ES" dirty="0" err="1"/>
              <a:t>Vercel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Railway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E18344C-0E82-0B51-968D-10062ECA49DE}"/>
              </a:ext>
            </a:extLst>
          </p:cNvPr>
          <p:cNvSpPr/>
          <p:nvPr/>
        </p:nvSpPr>
        <p:spPr>
          <a:xfrm>
            <a:off x="720000" y="2643250"/>
            <a:ext cx="4121380" cy="291901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contenido 5">
            <a:extLst>
              <a:ext uri="{FF2B5EF4-FFF2-40B4-BE49-F238E27FC236}">
                <a16:creationId xmlns:a16="http://schemas.microsoft.com/office/drawing/2014/main" id="{E8232A02-D65F-52A9-5774-1AD3FB07C9D7}"/>
              </a:ext>
            </a:extLst>
          </p:cNvPr>
          <p:cNvSpPr txBox="1">
            <a:spLocks/>
          </p:cNvSpPr>
          <p:nvPr/>
        </p:nvSpPr>
        <p:spPr>
          <a:xfrm>
            <a:off x="2930263" y="3560160"/>
            <a:ext cx="1356938" cy="3234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Netlify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Render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C5F1698-644C-488C-8D63-91A3B5A3ED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84" y="1410777"/>
            <a:ext cx="1681412" cy="1681412"/>
          </a:xfr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000C9D4-7E35-FF51-8DB5-C56A36370B07}"/>
              </a:ext>
            </a:extLst>
          </p:cNvPr>
          <p:cNvSpPr txBox="1">
            <a:spLocks/>
          </p:cNvSpPr>
          <p:nvPr/>
        </p:nvSpPr>
        <p:spPr>
          <a:xfrm>
            <a:off x="7051473" y="2667637"/>
            <a:ext cx="4121380" cy="56579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Despliegue Autogestionado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9741C439-0D2E-C224-3365-A9DF90F88BE1}"/>
              </a:ext>
            </a:extLst>
          </p:cNvPr>
          <p:cNvSpPr txBox="1">
            <a:spLocks/>
          </p:cNvSpPr>
          <p:nvPr/>
        </p:nvSpPr>
        <p:spPr>
          <a:xfrm>
            <a:off x="7350620" y="3560161"/>
            <a:ext cx="1356938" cy="3234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Ubuntu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PM2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1E9B2E9-1BC4-9B0F-BDDC-4964C338828E}"/>
              </a:ext>
            </a:extLst>
          </p:cNvPr>
          <p:cNvSpPr/>
          <p:nvPr/>
        </p:nvSpPr>
        <p:spPr>
          <a:xfrm>
            <a:off x="7051473" y="2643250"/>
            <a:ext cx="4121380" cy="291901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Marcador de contenido 5">
            <a:extLst>
              <a:ext uri="{FF2B5EF4-FFF2-40B4-BE49-F238E27FC236}">
                <a16:creationId xmlns:a16="http://schemas.microsoft.com/office/drawing/2014/main" id="{883CD69E-8767-C5B4-3D9D-493826BED602}"/>
              </a:ext>
            </a:extLst>
          </p:cNvPr>
          <p:cNvSpPr txBox="1">
            <a:spLocks/>
          </p:cNvSpPr>
          <p:nvPr/>
        </p:nvSpPr>
        <p:spPr>
          <a:xfrm>
            <a:off x="9261735" y="3560160"/>
            <a:ext cx="1728993" cy="3234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NGINX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Port </a:t>
            </a:r>
            <a:r>
              <a:rPr lang="es-ES" dirty="0" err="1"/>
              <a:t>forwarding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935100B-724A-EF77-08D0-63E4F0A18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89" y="1918115"/>
            <a:ext cx="845588" cy="84558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FFE5002-16B9-908C-B18D-6044569FD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735" y="1918115"/>
            <a:ext cx="845589" cy="845589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5F7C287-3AD7-A7D3-740A-C1ABC26011CB}"/>
              </a:ext>
            </a:extLst>
          </p:cNvPr>
          <p:cNvCxnSpPr/>
          <p:nvPr/>
        </p:nvCxnSpPr>
        <p:spPr>
          <a:xfrm>
            <a:off x="5360894" y="4043082"/>
            <a:ext cx="124609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37E71A03-EC06-D140-BFF0-770A67A85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14" y="2076376"/>
            <a:ext cx="874157" cy="87415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2357CDB-F432-4165-A976-2C26AB03C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25" y="1927798"/>
            <a:ext cx="1171315" cy="11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9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9" grpId="0" animBg="1"/>
      <p:bldP spid="10" grpId="0"/>
      <p:bldP spid="11" grpId="0"/>
      <p:bldP spid="12" grpId="0"/>
      <p:bldP spid="1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E1BBA-DC56-E614-0E78-468B0DEC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41F7E-8A39-1D3A-B8A5-A270321D4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 Metodología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86B8ECBA-47CC-9F56-891A-A4474C2E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BFA22055-85DC-79FB-9468-B1E1EC35A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IV.I. Metodología y planificación</a:t>
            </a:r>
          </a:p>
          <a:p>
            <a:r>
              <a:rPr lang="es-ES" dirty="0"/>
              <a:t>IV.II. Fases de la metodología</a:t>
            </a:r>
          </a:p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1E9A5E-7AD8-838D-E02B-48CC9A64850D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37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67A4C-93B6-C6BD-A63D-3EACEC2D9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0812A-A729-B1C1-B938-5ACD69CDF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 Metodología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01780C54-D2A0-E982-7165-4B8A5EFAA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5ECFDC04-9914-5B52-70BA-A9F4016AFA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dirty="0"/>
              <a:t>IV.I. Metodología y planificación</a:t>
            </a:r>
          </a:p>
          <a:p>
            <a:r>
              <a:rPr lang="es-ES" dirty="0"/>
              <a:t>IV.II. Fases de la metodología</a:t>
            </a:r>
          </a:p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C547B2-DF66-6005-FAB0-9AA6F05D3395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028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7D7BB-8597-4E32-D6EC-E1C03499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y planificación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BE63198-4170-D49B-3B98-29878AA47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83107" y="2272658"/>
            <a:ext cx="7927365" cy="3234575"/>
          </a:xfrm>
          <a:prstGeom prst="rect">
            <a:avLst/>
          </a:prstGeom>
        </p:spPr>
      </p:pic>
      <p:sp>
        <p:nvSpPr>
          <p:cNvPr id="32" name="Marcador de contenido 3">
            <a:extLst>
              <a:ext uri="{FF2B5EF4-FFF2-40B4-BE49-F238E27FC236}">
                <a16:creationId xmlns:a16="http://schemas.microsoft.com/office/drawing/2014/main" id="{BAE4E8C8-8E1F-49A6-B776-0DA23644B1F8}"/>
              </a:ext>
            </a:extLst>
          </p:cNvPr>
          <p:cNvSpPr txBox="1">
            <a:spLocks/>
          </p:cNvSpPr>
          <p:nvPr/>
        </p:nvSpPr>
        <p:spPr>
          <a:xfrm>
            <a:off x="379343" y="1858765"/>
            <a:ext cx="3403764" cy="46406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Análisis de requisitos</a:t>
            </a:r>
          </a:p>
          <a:p>
            <a:r>
              <a:rPr lang="es-ES" dirty="0"/>
              <a:t>Diseño del sistema e interfaz (T1)</a:t>
            </a:r>
          </a:p>
          <a:p>
            <a:r>
              <a:rPr lang="es-ES" dirty="0"/>
              <a:t>Implementación (T2-T3-T4)</a:t>
            </a:r>
          </a:p>
          <a:p>
            <a:r>
              <a:rPr lang="es-ES" dirty="0"/>
              <a:t>Integración (T5)</a:t>
            </a:r>
          </a:p>
          <a:p>
            <a:r>
              <a:rPr lang="es-ES" dirty="0"/>
              <a:t>Pruebas (T6)</a:t>
            </a:r>
          </a:p>
          <a:p>
            <a:r>
              <a:rPr lang="es-ES" dirty="0"/>
              <a:t>Despliegue y mantenimiento (T7)</a:t>
            </a:r>
          </a:p>
        </p:txBody>
      </p:sp>
      <p:pic>
        <p:nvPicPr>
          <p:cNvPr id="3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8B57DADE-0B9B-5681-34DA-C5C79629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63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D9F0327-3406-1CD2-4B3A-9601A22A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E7E3D-8816-11EC-B921-2D9B2685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y planificación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6F5C838-843A-9406-0FF2-AC9ACBE09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2305" y="2150734"/>
            <a:ext cx="7530352" cy="4088066"/>
          </a:xfrm>
        </p:spPr>
      </p:pic>
      <p:sp>
        <p:nvSpPr>
          <p:cNvPr id="8" name="Abrir llave 7">
            <a:extLst>
              <a:ext uri="{FF2B5EF4-FFF2-40B4-BE49-F238E27FC236}">
                <a16:creationId xmlns:a16="http://schemas.microsoft.com/office/drawing/2014/main" id="{6CD9E956-9F83-E780-BDD0-B8FFB02637C5}"/>
              </a:ext>
            </a:extLst>
          </p:cNvPr>
          <p:cNvSpPr/>
          <p:nvPr/>
        </p:nvSpPr>
        <p:spPr>
          <a:xfrm>
            <a:off x="3941648" y="2393994"/>
            <a:ext cx="268940" cy="457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15FEE4F-B1E5-AE00-FB7F-B7C5B645FE66}"/>
              </a:ext>
            </a:extLst>
          </p:cNvPr>
          <p:cNvSpPr/>
          <p:nvPr/>
        </p:nvSpPr>
        <p:spPr>
          <a:xfrm>
            <a:off x="3941648" y="2865853"/>
            <a:ext cx="268940" cy="11776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C747D808-24FC-6419-BBE8-741B2DA714F2}"/>
              </a:ext>
            </a:extLst>
          </p:cNvPr>
          <p:cNvSpPr/>
          <p:nvPr/>
        </p:nvSpPr>
        <p:spPr>
          <a:xfrm>
            <a:off x="3941648" y="4058159"/>
            <a:ext cx="268940" cy="11059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brir llave 11">
            <a:extLst>
              <a:ext uri="{FF2B5EF4-FFF2-40B4-BE49-F238E27FC236}">
                <a16:creationId xmlns:a16="http://schemas.microsoft.com/office/drawing/2014/main" id="{EC251A3E-2D28-0907-00DC-20A39DA8117D}"/>
              </a:ext>
            </a:extLst>
          </p:cNvPr>
          <p:cNvSpPr/>
          <p:nvPr/>
        </p:nvSpPr>
        <p:spPr>
          <a:xfrm>
            <a:off x="3941648" y="5178747"/>
            <a:ext cx="268940" cy="457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F7AC601E-351F-1379-64B2-FC20ED56E52E}"/>
              </a:ext>
            </a:extLst>
          </p:cNvPr>
          <p:cNvSpPr/>
          <p:nvPr/>
        </p:nvSpPr>
        <p:spPr>
          <a:xfrm>
            <a:off x="3941648" y="5635947"/>
            <a:ext cx="268940" cy="602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5C015F2-41C7-6A4E-9548-DA697421A76C}"/>
              </a:ext>
            </a:extLst>
          </p:cNvPr>
          <p:cNvSpPr txBox="1">
            <a:spLocks/>
          </p:cNvSpPr>
          <p:nvPr/>
        </p:nvSpPr>
        <p:spPr>
          <a:xfrm>
            <a:off x="3696530" y="1824119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3E539FD2-D3D4-9919-B32D-009951BA9AF3}"/>
              </a:ext>
            </a:extLst>
          </p:cNvPr>
          <p:cNvSpPr txBox="1">
            <a:spLocks/>
          </p:cNvSpPr>
          <p:nvPr/>
        </p:nvSpPr>
        <p:spPr>
          <a:xfrm>
            <a:off x="3696530" y="2418035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2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8FB8418-E0BD-15F2-7162-C0D3F35020CC}"/>
              </a:ext>
            </a:extLst>
          </p:cNvPr>
          <p:cNvSpPr txBox="1">
            <a:spLocks/>
          </p:cNvSpPr>
          <p:nvPr/>
        </p:nvSpPr>
        <p:spPr>
          <a:xfrm>
            <a:off x="3701137" y="3253744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3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E3BFF35-AB21-223A-EF8E-D58A6AA27D25}"/>
              </a:ext>
            </a:extLst>
          </p:cNvPr>
          <p:cNvSpPr txBox="1">
            <a:spLocks/>
          </p:cNvSpPr>
          <p:nvPr/>
        </p:nvSpPr>
        <p:spPr>
          <a:xfrm>
            <a:off x="3690761" y="4400120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4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65C5BEC-2C17-A4CF-D19E-F5A8A6020F25}"/>
              </a:ext>
            </a:extLst>
          </p:cNvPr>
          <p:cNvSpPr txBox="1">
            <a:spLocks/>
          </p:cNvSpPr>
          <p:nvPr/>
        </p:nvSpPr>
        <p:spPr>
          <a:xfrm>
            <a:off x="3689349" y="5209301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5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44F00616-7D8D-7DB0-61F6-706DF2539CE4}"/>
              </a:ext>
            </a:extLst>
          </p:cNvPr>
          <p:cNvSpPr txBox="1">
            <a:spLocks/>
          </p:cNvSpPr>
          <p:nvPr/>
        </p:nvSpPr>
        <p:spPr>
          <a:xfrm>
            <a:off x="3696529" y="5717409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6</a:t>
            </a:r>
          </a:p>
        </p:txBody>
      </p:sp>
      <p:pic>
        <p:nvPicPr>
          <p:cNvPr id="20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33CA1E38-2B4F-8667-16A4-C4A27411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8A8D7CF9-DE8B-2D49-64C1-28C037926B63}"/>
              </a:ext>
            </a:extLst>
          </p:cNvPr>
          <p:cNvSpPr txBox="1">
            <a:spLocks/>
          </p:cNvSpPr>
          <p:nvPr/>
        </p:nvSpPr>
        <p:spPr>
          <a:xfrm>
            <a:off x="379343" y="1858765"/>
            <a:ext cx="3403764" cy="46406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Análisis de requisitos</a:t>
            </a:r>
          </a:p>
          <a:p>
            <a:r>
              <a:rPr lang="es-ES" dirty="0"/>
              <a:t>Diseño del sistema e interfaz (T1)</a:t>
            </a:r>
          </a:p>
          <a:p>
            <a:r>
              <a:rPr lang="es-ES" dirty="0"/>
              <a:t>Implementación (T2-T3-T4)</a:t>
            </a:r>
          </a:p>
          <a:p>
            <a:r>
              <a:rPr lang="es-ES" dirty="0"/>
              <a:t>Integración (T5)</a:t>
            </a:r>
          </a:p>
          <a:p>
            <a:r>
              <a:rPr lang="es-ES" dirty="0"/>
              <a:t>Pruebas (T6)</a:t>
            </a:r>
          </a:p>
          <a:p>
            <a:r>
              <a:rPr lang="es-ES" dirty="0"/>
              <a:t>Despliegue y mantenimiento (T7)</a:t>
            </a:r>
          </a:p>
        </p:txBody>
      </p:sp>
    </p:spTree>
    <p:extLst>
      <p:ext uri="{BB962C8B-B14F-4D97-AF65-F5344CB8AC3E}">
        <p14:creationId xmlns:p14="http://schemas.microsoft.com/office/powerpoint/2010/main" val="2062672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68F4E-2744-D2E4-0E72-B9C51918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55455-1086-50E3-23FB-4D6A4566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y planificación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51B005-1EE9-3FDF-5E8A-F812461E1A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5275" y="2414092"/>
            <a:ext cx="7927365" cy="3234575"/>
          </a:xfrm>
          <a:prstGeom prst="rect">
            <a:avLst/>
          </a:prstGeom>
        </p:spPr>
      </p:pic>
      <p:sp>
        <p:nvSpPr>
          <p:cNvPr id="32" name="Marcador de contenido 3">
            <a:extLst>
              <a:ext uri="{FF2B5EF4-FFF2-40B4-BE49-F238E27FC236}">
                <a16:creationId xmlns:a16="http://schemas.microsoft.com/office/drawing/2014/main" id="{EAF01FC8-A8BD-4660-7576-479494271A90}"/>
              </a:ext>
            </a:extLst>
          </p:cNvPr>
          <p:cNvSpPr txBox="1">
            <a:spLocks/>
          </p:cNvSpPr>
          <p:nvPr/>
        </p:nvSpPr>
        <p:spPr>
          <a:xfrm>
            <a:off x="8542615" y="1990474"/>
            <a:ext cx="3403764" cy="46406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Análisis de requisitos</a:t>
            </a:r>
          </a:p>
          <a:p>
            <a:r>
              <a:rPr lang="es-ES" dirty="0"/>
              <a:t>Diseño (T1)</a:t>
            </a:r>
          </a:p>
          <a:p>
            <a:r>
              <a:rPr lang="es-ES" dirty="0"/>
              <a:t>Implementación (T2-T3-T4)</a:t>
            </a:r>
          </a:p>
          <a:p>
            <a:r>
              <a:rPr lang="es-ES" dirty="0"/>
              <a:t>Integración (T5)</a:t>
            </a:r>
          </a:p>
          <a:p>
            <a:r>
              <a:rPr lang="es-ES" dirty="0"/>
              <a:t>Pruebas (T6)</a:t>
            </a:r>
          </a:p>
          <a:p>
            <a:r>
              <a:rPr lang="es-ES" dirty="0"/>
              <a:t>Despliegue y mantenimiento (T7)</a:t>
            </a:r>
          </a:p>
        </p:txBody>
      </p:sp>
      <p:pic>
        <p:nvPicPr>
          <p:cNvPr id="3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E97DF781-4118-7AE1-963F-088FD5EA4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09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4137-AC1B-23B9-276C-ED687246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380F00-F4F2-A46D-FFC6-9E601644C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100" y="2502126"/>
            <a:ext cx="2454741" cy="3227375"/>
          </a:xfrm>
        </p:spPr>
        <p:txBody>
          <a:bodyPr>
            <a:normAutofit/>
          </a:bodyPr>
          <a:lstStyle/>
          <a:p>
            <a:r>
              <a:rPr lang="es-ES" dirty="0"/>
              <a:t>I. Introducción</a:t>
            </a:r>
          </a:p>
          <a:p>
            <a:r>
              <a:rPr lang="es-ES" dirty="0"/>
              <a:t>II. Objetivos</a:t>
            </a:r>
          </a:p>
          <a:p>
            <a:r>
              <a:rPr lang="es-ES" dirty="0"/>
              <a:t>III. Estado del arte</a:t>
            </a:r>
          </a:p>
          <a:p>
            <a:r>
              <a:rPr lang="es-ES" dirty="0"/>
              <a:t>IV. Metodología</a:t>
            </a:r>
          </a:p>
          <a:p>
            <a:r>
              <a:rPr lang="es-ES" dirty="0"/>
              <a:t>V. Resultados</a:t>
            </a:r>
          </a:p>
          <a:p>
            <a:r>
              <a:rPr lang="es-ES" dirty="0"/>
              <a:t>VI. Conclusiones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D86E21-2AB5-8021-3937-05D84E284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9" r="26773"/>
          <a:stretch>
            <a:fillRect/>
          </a:stretch>
        </p:blipFill>
        <p:spPr>
          <a:xfrm>
            <a:off x="0" y="1216902"/>
            <a:ext cx="4140200" cy="6858000"/>
          </a:xfrm>
          <a:prstGeom prst="rect">
            <a:avLst/>
          </a:prstGeom>
        </p:spPr>
      </p:pic>
      <p:pic>
        <p:nvPicPr>
          <p:cNvPr id="7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DDFB4D56-250F-4306-95B4-366218FA4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422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BB5BD-7983-6DB7-8F90-97571433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y planificación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B387E4-5407-3533-3CE1-03A35C3CA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478" y="2150734"/>
            <a:ext cx="7530352" cy="4088066"/>
          </a:xfrm>
        </p:spPr>
      </p:pic>
      <p:sp>
        <p:nvSpPr>
          <p:cNvPr id="8" name="Abrir llave 7">
            <a:extLst>
              <a:ext uri="{FF2B5EF4-FFF2-40B4-BE49-F238E27FC236}">
                <a16:creationId xmlns:a16="http://schemas.microsoft.com/office/drawing/2014/main" id="{4B2030F4-3919-38C9-160B-7961E3E73A66}"/>
              </a:ext>
            </a:extLst>
          </p:cNvPr>
          <p:cNvSpPr/>
          <p:nvPr/>
        </p:nvSpPr>
        <p:spPr>
          <a:xfrm>
            <a:off x="558821" y="2393994"/>
            <a:ext cx="268940" cy="457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C52635D5-17FF-6B1A-DFFB-FB526AFE0FFE}"/>
              </a:ext>
            </a:extLst>
          </p:cNvPr>
          <p:cNvSpPr/>
          <p:nvPr/>
        </p:nvSpPr>
        <p:spPr>
          <a:xfrm>
            <a:off x="558821" y="2865853"/>
            <a:ext cx="268940" cy="11776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647FAABC-3767-652B-C91B-BE8157ED031F}"/>
              </a:ext>
            </a:extLst>
          </p:cNvPr>
          <p:cNvSpPr/>
          <p:nvPr/>
        </p:nvSpPr>
        <p:spPr>
          <a:xfrm>
            <a:off x="558821" y="4058159"/>
            <a:ext cx="268940" cy="11059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brir llave 11">
            <a:extLst>
              <a:ext uri="{FF2B5EF4-FFF2-40B4-BE49-F238E27FC236}">
                <a16:creationId xmlns:a16="http://schemas.microsoft.com/office/drawing/2014/main" id="{B8214400-E019-A78E-CB28-621728DD7F79}"/>
              </a:ext>
            </a:extLst>
          </p:cNvPr>
          <p:cNvSpPr/>
          <p:nvPr/>
        </p:nvSpPr>
        <p:spPr>
          <a:xfrm>
            <a:off x="558821" y="5178747"/>
            <a:ext cx="268940" cy="457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5E5E000F-630C-1CBE-ACA0-F31351362D9B}"/>
              </a:ext>
            </a:extLst>
          </p:cNvPr>
          <p:cNvSpPr/>
          <p:nvPr/>
        </p:nvSpPr>
        <p:spPr>
          <a:xfrm>
            <a:off x="558821" y="5635947"/>
            <a:ext cx="268940" cy="6028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9CDF684-B0FA-ECA0-0C4A-E2F0B7F01E59}"/>
              </a:ext>
            </a:extLst>
          </p:cNvPr>
          <p:cNvSpPr txBox="1">
            <a:spLocks/>
          </p:cNvSpPr>
          <p:nvPr/>
        </p:nvSpPr>
        <p:spPr>
          <a:xfrm>
            <a:off x="313703" y="1824119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9F4ECBE-65F9-52F8-6C93-8F0F04F16988}"/>
              </a:ext>
            </a:extLst>
          </p:cNvPr>
          <p:cNvSpPr txBox="1">
            <a:spLocks/>
          </p:cNvSpPr>
          <p:nvPr/>
        </p:nvSpPr>
        <p:spPr>
          <a:xfrm>
            <a:off x="313703" y="2418035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2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1043800-4489-07E6-27C2-41DBB2652D0F}"/>
              </a:ext>
            </a:extLst>
          </p:cNvPr>
          <p:cNvSpPr txBox="1">
            <a:spLocks/>
          </p:cNvSpPr>
          <p:nvPr/>
        </p:nvSpPr>
        <p:spPr>
          <a:xfrm>
            <a:off x="318310" y="3253744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3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25577C5-4232-0AF9-A0CC-C5770AB6C3DC}"/>
              </a:ext>
            </a:extLst>
          </p:cNvPr>
          <p:cNvSpPr txBox="1">
            <a:spLocks/>
          </p:cNvSpPr>
          <p:nvPr/>
        </p:nvSpPr>
        <p:spPr>
          <a:xfrm>
            <a:off x="307934" y="4400120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4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6880E6B-40DD-2345-59B0-D84C37AE2287}"/>
              </a:ext>
            </a:extLst>
          </p:cNvPr>
          <p:cNvSpPr txBox="1">
            <a:spLocks/>
          </p:cNvSpPr>
          <p:nvPr/>
        </p:nvSpPr>
        <p:spPr>
          <a:xfrm>
            <a:off x="306522" y="5209301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5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2B6B086-A13E-2767-3BC7-B32483F93B03}"/>
              </a:ext>
            </a:extLst>
          </p:cNvPr>
          <p:cNvSpPr txBox="1">
            <a:spLocks/>
          </p:cNvSpPr>
          <p:nvPr/>
        </p:nvSpPr>
        <p:spPr>
          <a:xfrm>
            <a:off x="313702" y="5717409"/>
            <a:ext cx="490235" cy="457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6</a:t>
            </a:r>
          </a:p>
        </p:txBody>
      </p:sp>
      <p:pic>
        <p:nvPicPr>
          <p:cNvPr id="20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5C880742-EDDD-ADC0-7141-24656595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Marcador de contenido 3">
            <a:extLst>
              <a:ext uri="{FF2B5EF4-FFF2-40B4-BE49-F238E27FC236}">
                <a16:creationId xmlns:a16="http://schemas.microsoft.com/office/drawing/2014/main" id="{B48F1CA5-991B-A7FE-1CA4-25BC32F2FDEF}"/>
              </a:ext>
            </a:extLst>
          </p:cNvPr>
          <p:cNvSpPr txBox="1">
            <a:spLocks/>
          </p:cNvSpPr>
          <p:nvPr/>
        </p:nvSpPr>
        <p:spPr>
          <a:xfrm>
            <a:off x="8542615" y="1990474"/>
            <a:ext cx="3403764" cy="46406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Análisis de requisitos</a:t>
            </a:r>
          </a:p>
          <a:p>
            <a:r>
              <a:rPr lang="es-ES" dirty="0"/>
              <a:t>Diseño (T1)</a:t>
            </a:r>
          </a:p>
          <a:p>
            <a:r>
              <a:rPr lang="es-ES" dirty="0"/>
              <a:t>Implementación (T2-T3-T4)</a:t>
            </a:r>
          </a:p>
          <a:p>
            <a:r>
              <a:rPr lang="es-ES" dirty="0"/>
              <a:t>Integración (T5)</a:t>
            </a:r>
          </a:p>
          <a:p>
            <a:r>
              <a:rPr lang="es-ES" dirty="0"/>
              <a:t>Pruebas (T6)</a:t>
            </a:r>
          </a:p>
          <a:p>
            <a:r>
              <a:rPr lang="es-ES" dirty="0"/>
              <a:t>Despliegue y mantenimiento (T7)</a:t>
            </a:r>
          </a:p>
        </p:txBody>
      </p:sp>
    </p:spTree>
    <p:extLst>
      <p:ext uri="{BB962C8B-B14F-4D97-AF65-F5344CB8AC3E}">
        <p14:creationId xmlns:p14="http://schemas.microsoft.com/office/powerpoint/2010/main" val="1787911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4B185-07FB-A381-9215-5D7ACC52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05950-CB4B-ACDF-7595-B8D666EEB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 Metodología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60210D93-EE8E-43D5-A76D-E84373D6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E587EF68-9259-43A9-4AB1-D5006F159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IV.I. Metodología y planificación</a:t>
            </a:r>
          </a:p>
          <a:p>
            <a:r>
              <a:rPr lang="es-ES" b="1" dirty="0"/>
              <a:t>IV.II. Fases de la metodología</a:t>
            </a:r>
          </a:p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13AC17-05A3-FA61-331F-F76980F4F054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304863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660FF-3F47-27A5-BC65-75358B40C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IV.II. Fases de la 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B0E860-0F71-8F17-B445-1BF7F37C4C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IV.II.I. Análisis de requisitos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5DEB3D7-A67C-3A11-18F5-DBB57187D667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  <p:pic>
        <p:nvPicPr>
          <p:cNvPr id="5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0EA1662E-6A93-82D8-2178-4924C12E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13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6D341C18-B4F3-52A3-0458-B1F0090ABF98}"/>
              </a:ext>
            </a:extLst>
          </p:cNvPr>
          <p:cNvSpPr/>
          <p:nvPr/>
        </p:nvSpPr>
        <p:spPr>
          <a:xfrm>
            <a:off x="8402397" y="1904998"/>
            <a:ext cx="3316450" cy="3859307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15C3202-2120-7409-6DE0-0E4E3269AD77}"/>
              </a:ext>
            </a:extLst>
          </p:cNvPr>
          <p:cNvSpPr/>
          <p:nvPr/>
        </p:nvSpPr>
        <p:spPr>
          <a:xfrm>
            <a:off x="4455284" y="1904998"/>
            <a:ext cx="3316450" cy="3859307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2DB835F-DB8A-19C4-66C3-D721E71DA158}"/>
              </a:ext>
            </a:extLst>
          </p:cNvPr>
          <p:cNvSpPr/>
          <p:nvPr/>
        </p:nvSpPr>
        <p:spPr>
          <a:xfrm>
            <a:off x="493551" y="1904999"/>
            <a:ext cx="3316450" cy="3859307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7D88F1-4461-4242-C15F-E844FC90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Análisis de requisitos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DD1CA9-4814-A1BE-43CD-E041F1770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190321"/>
            <a:ext cx="3097310" cy="565796"/>
          </a:xfrm>
        </p:spPr>
        <p:txBody>
          <a:bodyPr/>
          <a:lstStyle/>
          <a:p>
            <a:r>
              <a:rPr lang="es-ES" dirty="0"/>
              <a:t>Identificación del problema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9190DF-4F93-C6EE-37C0-CC0A07D72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001" y="3171317"/>
            <a:ext cx="3090000" cy="1214612"/>
          </a:xfrm>
        </p:spPr>
        <p:txBody>
          <a:bodyPr/>
          <a:lstStyle/>
          <a:p>
            <a:r>
              <a:rPr lang="es-ES" dirty="0"/>
              <a:t>Formato físico lento de iniciar y poco práctico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28AF70-ED74-55CC-95A5-B2EDABF0C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4424" y="2190321"/>
            <a:ext cx="3097310" cy="565796"/>
          </a:xfrm>
        </p:spPr>
        <p:txBody>
          <a:bodyPr/>
          <a:lstStyle/>
          <a:p>
            <a:r>
              <a:rPr lang="es-ES" dirty="0"/>
              <a:t>Requisitos definidos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07F953-E241-DEF0-DF05-F8679E65A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74424" y="3171317"/>
            <a:ext cx="3090000" cy="1214612"/>
          </a:xfrm>
        </p:spPr>
        <p:txBody>
          <a:bodyPr/>
          <a:lstStyle/>
          <a:p>
            <a:r>
              <a:rPr lang="es-ES" dirty="0"/>
              <a:t>Funciones clave y requisitos (</a:t>
            </a:r>
            <a:r>
              <a:rPr lang="es-ES" b="1" dirty="0"/>
              <a:t>casos de uso</a:t>
            </a:r>
            <a:r>
              <a:rPr lang="es-ES" dirty="0"/>
              <a:t>)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E1A19A3C-6E8F-5BE6-EDB8-6C438A7B1639}"/>
              </a:ext>
            </a:extLst>
          </p:cNvPr>
          <p:cNvSpPr txBox="1">
            <a:spLocks/>
          </p:cNvSpPr>
          <p:nvPr/>
        </p:nvSpPr>
        <p:spPr>
          <a:xfrm>
            <a:off x="8628847" y="2190321"/>
            <a:ext cx="3097310" cy="56579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Diseño inicial</a:t>
            </a:r>
          </a:p>
        </p:txBody>
      </p:sp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D3415DC4-B5D4-5417-5176-3971CC284D71}"/>
              </a:ext>
            </a:extLst>
          </p:cNvPr>
          <p:cNvSpPr txBox="1">
            <a:spLocks/>
          </p:cNvSpPr>
          <p:nvPr/>
        </p:nvSpPr>
        <p:spPr>
          <a:xfrm>
            <a:off x="8628847" y="3171317"/>
            <a:ext cx="3090000" cy="12146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Bocetos para validar ideas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D7760D1-793E-A0A3-3733-6D05A5D63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06" y="4077178"/>
            <a:ext cx="1589088" cy="140403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1D7AA56-AB3E-934A-D3A6-B60ACB7DD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8" y="4353871"/>
            <a:ext cx="874157" cy="87415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2AD0F9B-62FB-130A-F4D0-2F04F436D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42" y="4270833"/>
            <a:ext cx="1037878" cy="103787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E68E5B2-C2AC-B556-76AC-7F8A50920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68" y="4049931"/>
            <a:ext cx="1203532" cy="120353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6BEE495E-2623-6F0C-4706-E2F9203E7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53" y="4270833"/>
            <a:ext cx="986012" cy="986012"/>
          </a:xfrm>
          <a:prstGeom prst="rect">
            <a:avLst/>
          </a:prstGeom>
        </p:spPr>
      </p:pic>
      <p:pic>
        <p:nvPicPr>
          <p:cNvPr id="31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843D4CE8-31BB-AAF6-6DA9-8A50317B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15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1" grpId="0" animBg="1"/>
      <p:bldP spid="3" grpId="0" build="p"/>
      <p:bldP spid="4" grpId="0" build="p"/>
      <p:bldP spid="5" grpId="0" build="p"/>
      <p:bldP spid="6" grpId="0" build="p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1DA48-F3D9-E073-A1C5-19363B018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EEDAB-4903-7703-9877-84A3E31D8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IV.II. Fases de la 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3CFCB0-BD2F-C40B-72EA-BA16F1069B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IV.II.II. Diseño</a:t>
            </a:r>
          </a:p>
          <a:p>
            <a:r>
              <a:rPr lang="es-ES" sz="1400" b="1" dirty="0"/>
              <a:t>IV.II.II.I. Arquitectura del sistema y despliegue</a:t>
            </a:r>
          </a:p>
          <a:p>
            <a:r>
              <a:rPr lang="es-ES" sz="1400" dirty="0"/>
              <a:t>IV.II.II.II. Diseño de la interfaz y prototipado (T1)</a:t>
            </a:r>
            <a:br>
              <a:rPr lang="es-ES" sz="1800" dirty="0"/>
            </a:br>
            <a:endParaRPr lang="es-ES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C9C302E-B484-8A53-561C-5E3CFC8CE01F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  <p:pic>
        <p:nvPicPr>
          <p:cNvPr id="5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D2754E0D-93E8-588A-0BD5-8B06C50BA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70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9B9E7-BF34-9346-7143-99E57C31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del sistema y despliegue</a:t>
            </a:r>
            <a:br>
              <a:rPr lang="es-ES" dirty="0"/>
            </a:br>
            <a:endParaRPr lang="es-ES" dirty="0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4CEB6456-A637-A63B-664D-07D70E30F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5" y="1506588"/>
            <a:ext cx="4399465" cy="4684088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298363-12BF-AC6C-223D-7A76889DB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0861" y="2748183"/>
            <a:ext cx="3997199" cy="3234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Despliegue en </a:t>
            </a:r>
            <a:r>
              <a:rPr lang="es-ES" b="1" dirty="0"/>
              <a:t>máquina virtual Ubuntu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Acceso desde navegador a través de </a:t>
            </a:r>
            <a:r>
              <a:rPr lang="es-ES" b="1" dirty="0"/>
              <a:t>IP pública y puerto 80</a:t>
            </a:r>
            <a:endParaRPr lang="es-ES" dirty="0"/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F0207C82-7AA1-2267-BF7B-C3BB24268A0D}"/>
              </a:ext>
            </a:extLst>
          </p:cNvPr>
          <p:cNvSpPr txBox="1">
            <a:spLocks/>
          </p:cNvSpPr>
          <p:nvPr/>
        </p:nvSpPr>
        <p:spPr>
          <a:xfrm>
            <a:off x="1302506" y="6260022"/>
            <a:ext cx="4976187" cy="5979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200" i="1" dirty="0"/>
              <a:t>Esquema de arquitectura del sistema y flujo de despliegue en producción </a:t>
            </a:r>
          </a:p>
        </p:txBody>
      </p:sp>
      <p:pic>
        <p:nvPicPr>
          <p:cNvPr id="22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8C8EDA8D-15E7-0D26-49B5-30006A17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088A9D-B2D4-4888-0D1F-37B648BA4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77" y="2825661"/>
            <a:ext cx="547527" cy="5475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87A45B-9301-ACFB-695B-1F09EE8EF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64" y="4102321"/>
            <a:ext cx="659152" cy="6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0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F6A2B-9E82-E066-E6A7-8EC2FE505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F9834-C3C2-DF3E-66FF-8B5A0A56C7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IV.II. Fases de la 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BC16DE-0A28-41D6-4368-5634D46A3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IV.II.II. Diseño</a:t>
            </a:r>
          </a:p>
          <a:p>
            <a:r>
              <a:rPr lang="es-ES" sz="1400" dirty="0"/>
              <a:t>IV.II.I.I. Arquitectura del sistema y despliegue</a:t>
            </a:r>
          </a:p>
          <a:p>
            <a:r>
              <a:rPr lang="es-ES" sz="1400" b="1" dirty="0"/>
              <a:t>IV.II.I.II. Diseño de la interfaz y prototipado (T1)</a:t>
            </a:r>
            <a:br>
              <a:rPr lang="es-ES" sz="1800" b="1" dirty="0"/>
            </a:br>
            <a:endParaRPr lang="es-ES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BA18009-16F3-A1D3-8142-32BA6D031419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  <p:pic>
        <p:nvPicPr>
          <p:cNvPr id="5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0B3F4632-168F-749B-EEF8-5BB295C19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950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8720E-D0B7-2191-320A-9C2E1537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 la interfaz y prototipado</a:t>
            </a:r>
            <a:br>
              <a:rPr lang="es-ES" dirty="0"/>
            </a:b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2779585-CF79-AF18-5C7F-AAD65E543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95"/>
          <a:stretch>
            <a:fillRect/>
          </a:stretch>
        </p:blipFill>
        <p:spPr>
          <a:xfrm>
            <a:off x="1139432" y="1500935"/>
            <a:ext cx="9591321" cy="3167691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7654C-34D5-4031-7C04-715144688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7576" y="4983173"/>
            <a:ext cx="9217718" cy="2647383"/>
          </a:xfrm>
        </p:spPr>
        <p:txBody>
          <a:bodyPr>
            <a:normAutofit/>
          </a:bodyPr>
          <a:lstStyle/>
          <a:p>
            <a:r>
              <a:rPr lang="es-ES" dirty="0"/>
              <a:t>Interfaz pensada para </a:t>
            </a:r>
            <a:r>
              <a:rPr lang="es-ES" b="1" dirty="0"/>
              <a:t>móviles</a:t>
            </a:r>
          </a:p>
          <a:p>
            <a:r>
              <a:rPr lang="es-ES" dirty="0"/>
              <a:t>Diseño realizado en </a:t>
            </a:r>
            <a:r>
              <a:rPr lang="es-ES" b="1" dirty="0" err="1"/>
              <a:t>Figma</a:t>
            </a:r>
            <a:endParaRPr lang="es-ES" dirty="0"/>
          </a:p>
          <a:p>
            <a:r>
              <a:rPr lang="es-ES" dirty="0"/>
              <a:t>Prototipado interactivo para simular el flujo entre pantallas</a:t>
            </a:r>
          </a:p>
        </p:txBody>
      </p:sp>
      <p:pic>
        <p:nvPicPr>
          <p:cNvPr id="7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DD494C62-C1A0-2CF8-A2F8-FD33CC07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90C3B4C-3E9E-252F-674A-8CC414ED3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555" y="5232666"/>
            <a:ext cx="1074198" cy="10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6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0BD3A-D551-EF84-0E6A-AA8C34B0A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EFCED-86DD-2CD2-1BB3-9BDD537A5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IV.II. Fases de la 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02233-56A2-E5D2-EBC5-0F6A0CF7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IV.II.III. Implementación</a:t>
            </a:r>
          </a:p>
          <a:p>
            <a:r>
              <a:rPr lang="es-ES" sz="1400" b="1" dirty="0"/>
              <a:t>IV.II.III.I. Implementación del entorno (T2)</a:t>
            </a:r>
          </a:p>
          <a:p>
            <a:r>
              <a:rPr lang="es-ES" sz="1400" dirty="0"/>
              <a:t>IV.II.III.II. Desarrollo del </a:t>
            </a:r>
            <a:r>
              <a:rPr lang="es-ES" sz="1400" dirty="0" err="1"/>
              <a:t>frontend</a:t>
            </a:r>
            <a:r>
              <a:rPr lang="es-ES" sz="1400" dirty="0"/>
              <a:t> (T3)</a:t>
            </a:r>
            <a:endParaRPr lang="es-ES" sz="1800" b="1" dirty="0"/>
          </a:p>
          <a:p>
            <a:r>
              <a:rPr lang="es-ES" sz="1400" dirty="0"/>
              <a:t>IV.II.III.III. Desarrollo del </a:t>
            </a:r>
            <a:r>
              <a:rPr lang="es-ES" sz="1400" dirty="0" err="1"/>
              <a:t>backend</a:t>
            </a:r>
            <a:r>
              <a:rPr lang="es-ES" sz="1400" dirty="0"/>
              <a:t> (T4)</a:t>
            </a:r>
            <a:endParaRPr lang="es-ES" sz="14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18175DF-ED28-4E28-1240-482C3721B1A0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  <p:pic>
        <p:nvPicPr>
          <p:cNvPr id="5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5BFAB0AE-CC19-AE7A-949A-54C3129C2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90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F65FB462-8084-50FC-59BB-E1BEB0BC7B2B}"/>
              </a:ext>
            </a:extLst>
          </p:cNvPr>
          <p:cNvSpPr/>
          <p:nvPr/>
        </p:nvSpPr>
        <p:spPr>
          <a:xfrm>
            <a:off x="720000" y="2646748"/>
            <a:ext cx="2659401" cy="254514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C29493-F457-BEBA-5392-068633A9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del entorno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E5EBF4-06D4-4921-3965-74E9279A2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6269" y="3350583"/>
            <a:ext cx="1916850" cy="12906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Entorno montado en </a:t>
            </a:r>
            <a:r>
              <a:rPr lang="es-ES" dirty="0" err="1"/>
              <a:t>VSCode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C0E313-4ACB-D96C-C35E-855608DF1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72" y="1853529"/>
            <a:ext cx="1290656" cy="1290656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D700B821-1DC0-B8F8-6435-4A469966C0A5}"/>
              </a:ext>
            </a:extLst>
          </p:cNvPr>
          <p:cNvSpPr/>
          <p:nvPr/>
        </p:nvSpPr>
        <p:spPr>
          <a:xfrm>
            <a:off x="4619819" y="2646748"/>
            <a:ext cx="2659401" cy="254514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6496CC3-F909-F1D0-3543-65586291C1E3}"/>
              </a:ext>
            </a:extLst>
          </p:cNvPr>
          <p:cNvSpPr/>
          <p:nvPr/>
        </p:nvSpPr>
        <p:spPr>
          <a:xfrm>
            <a:off x="8519637" y="2646748"/>
            <a:ext cx="2659401" cy="254514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AB08CF5-1E29-70F2-1611-47CE8927D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88" y="2255057"/>
            <a:ext cx="623662" cy="623662"/>
          </a:xfrm>
          <a:prstGeom prst="rect">
            <a:avLst/>
          </a:prstGeom>
        </p:spPr>
      </p:pic>
      <p:pic>
        <p:nvPicPr>
          <p:cNvPr id="2050" name="Picture 2" descr="Fundamentals of Vue.js p.3 — Template Syntax and Directives | by Samual ...">
            <a:extLst>
              <a:ext uri="{FF2B5EF4-FFF2-40B4-BE49-F238E27FC236}">
                <a16:creationId xmlns:a16="http://schemas.microsoft.com/office/drawing/2014/main" id="{C831E769-7F52-F139-77AC-1B1ED4C76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54" y="2572239"/>
            <a:ext cx="707316" cy="61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2EE0B04-0311-BC1E-F989-F6E800760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514" y="2676975"/>
            <a:ext cx="534196" cy="40348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00DCE82-1512-11A0-8A1F-73CBE7AEA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046" y="2239634"/>
            <a:ext cx="618911" cy="61891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AC2A7E4-9965-3F34-4C06-C377EF831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818" y="2513787"/>
            <a:ext cx="618911" cy="61891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3DCE8D7-5358-2FE7-6FF4-CEDFB87F3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58" y="2246696"/>
            <a:ext cx="762060" cy="762060"/>
          </a:xfrm>
          <a:prstGeom prst="rect">
            <a:avLst/>
          </a:prstGeom>
        </p:spPr>
      </p:pic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4009D3DB-ACB4-A10A-98BF-04B1CF492F8E}"/>
              </a:ext>
            </a:extLst>
          </p:cNvPr>
          <p:cNvSpPr txBox="1">
            <a:spLocks/>
          </p:cNvSpPr>
          <p:nvPr/>
        </p:nvSpPr>
        <p:spPr>
          <a:xfrm>
            <a:off x="4991094" y="3350583"/>
            <a:ext cx="1916850" cy="12906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err="1"/>
              <a:t>Node</a:t>
            </a:r>
            <a:r>
              <a:rPr lang="es-ES" dirty="0"/>
              <a:t>, </a:t>
            </a:r>
            <a:r>
              <a:rPr lang="es-ES" dirty="0" err="1"/>
              <a:t>Vue</a:t>
            </a:r>
            <a:r>
              <a:rPr lang="es-ES" dirty="0"/>
              <a:t> y SQLite instalados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B01234DD-4216-0848-B88E-E2C9D6F9A109}"/>
              </a:ext>
            </a:extLst>
          </p:cNvPr>
          <p:cNvSpPr txBox="1">
            <a:spLocks/>
          </p:cNvSpPr>
          <p:nvPr/>
        </p:nvSpPr>
        <p:spPr>
          <a:xfrm>
            <a:off x="8890912" y="3351038"/>
            <a:ext cx="1916850" cy="12906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/>
              <a:t>Repo GitHub y estructura base creada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E2CDEB16-A600-E202-4EAD-B31A89DB6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434" y="2877011"/>
            <a:ext cx="357316" cy="269887"/>
          </a:xfrm>
          <a:prstGeom prst="rect">
            <a:avLst/>
          </a:prstGeom>
        </p:spPr>
      </p:pic>
      <p:pic>
        <p:nvPicPr>
          <p:cNvPr id="2052" name="Picture 4" descr="Sqlite Icon">
            <a:extLst>
              <a:ext uri="{FF2B5EF4-FFF2-40B4-BE49-F238E27FC236}">
                <a16:creationId xmlns:a16="http://schemas.microsoft.com/office/drawing/2014/main" id="{02EF766F-38A6-E99A-DE08-AB52D64A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97" y="2591704"/>
            <a:ext cx="762061" cy="76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EBA0CD1A-49F9-DE48-D5C9-FADB85621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2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/>
      <p:bldP spid="12" grpId="0" animBg="1"/>
      <p:bldP spid="17" grpId="0" animBg="1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B30C7-E32C-8D7D-475C-03B7174EE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I. Introducción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893A94-42DD-4E87-6BB6-669DFECE83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I.I. Contexto y motivación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8DD6E8F0-500C-A345-82BB-985728010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DF66B3-1830-267C-AE85-DBBE6EE1E87F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629229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dirty="0"/>
              <a:t>II. Objetivos</a:t>
            </a:r>
          </a:p>
          <a:p>
            <a:pPr algn="l"/>
            <a:r>
              <a:rPr lang="es-ES" dirty="0"/>
              <a:t>III. Estado del arte</a:t>
            </a:r>
          </a:p>
          <a:p>
            <a:pPr algn="l"/>
            <a:r>
              <a:rPr lang="es-ES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</p:spTree>
    <p:extLst>
      <p:ext uri="{BB962C8B-B14F-4D97-AF65-F5344CB8AC3E}">
        <p14:creationId xmlns:p14="http://schemas.microsoft.com/office/powerpoint/2010/main" val="1572855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4869-122A-7EFA-3425-A6F7AEF2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B0850-836F-0C9C-0050-15F4CBB8C4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IV.II. Fases de la 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14B18B-0D7B-1564-3A57-FCEA39902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IV.II.III. Implementación</a:t>
            </a:r>
          </a:p>
          <a:p>
            <a:r>
              <a:rPr lang="es-ES" sz="1400" dirty="0"/>
              <a:t>IV.II.III.I. Implementación del entorno (T2)</a:t>
            </a:r>
          </a:p>
          <a:p>
            <a:r>
              <a:rPr lang="es-ES" sz="1400" b="1" dirty="0"/>
              <a:t>IV.II.III.II. Desarrollo del </a:t>
            </a:r>
            <a:r>
              <a:rPr lang="es-ES" sz="1400" b="1" dirty="0" err="1"/>
              <a:t>frontend</a:t>
            </a:r>
            <a:r>
              <a:rPr lang="es-ES" sz="1400" b="1" dirty="0"/>
              <a:t> (T3)</a:t>
            </a:r>
            <a:endParaRPr lang="es-ES" sz="1800" b="1" dirty="0"/>
          </a:p>
          <a:p>
            <a:r>
              <a:rPr lang="es-ES" sz="1400" dirty="0"/>
              <a:t>IV.II.III.III. Desarrollo del </a:t>
            </a:r>
            <a:r>
              <a:rPr lang="es-ES" sz="1400" dirty="0" err="1"/>
              <a:t>backend</a:t>
            </a:r>
            <a:r>
              <a:rPr lang="es-ES" sz="1400" dirty="0"/>
              <a:t> (T4)</a:t>
            </a:r>
            <a:endParaRPr lang="es-ES" sz="1400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D905F6B-3BA8-2EA5-1A1D-33A1C90B0D87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  <p:pic>
        <p:nvPicPr>
          <p:cNvPr id="5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93C4E21E-F8AD-61E3-3639-DF150899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2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8D0BE-7AA7-1E9E-6A98-8CAD72EC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 del </a:t>
            </a:r>
            <a:r>
              <a:rPr lang="es-ES" dirty="0" err="1"/>
              <a:t>frontend</a:t>
            </a:r>
            <a:r>
              <a:rPr lang="es-ES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80B404-A027-F816-3F4F-29E8AC958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373" y="1840698"/>
            <a:ext cx="2682674" cy="565796"/>
          </a:xfrm>
        </p:spPr>
        <p:txBody>
          <a:bodyPr/>
          <a:lstStyle/>
          <a:p>
            <a:r>
              <a:rPr lang="es-ES" dirty="0"/>
              <a:t>Estructura inicial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10DEB7-1C3B-C253-94E9-56A00D090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373" y="2541600"/>
            <a:ext cx="2676343" cy="3234575"/>
          </a:xfrm>
        </p:spPr>
        <p:txBody>
          <a:bodyPr/>
          <a:lstStyle/>
          <a:p>
            <a:r>
              <a:rPr lang="es-ES" dirty="0"/>
              <a:t>Proyecto con Vue.js</a:t>
            </a:r>
          </a:p>
          <a:p>
            <a:r>
              <a:rPr lang="es-ES" dirty="0"/>
              <a:t>Carpetas organizadas</a:t>
            </a:r>
          </a:p>
          <a:p>
            <a:r>
              <a:rPr lang="es-ES" dirty="0"/>
              <a:t>Base sólida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F0DA7672-BAFC-4698-E973-992826BB8B16}"/>
              </a:ext>
            </a:extLst>
          </p:cNvPr>
          <p:cNvSpPr txBox="1">
            <a:spLocks/>
          </p:cNvSpPr>
          <p:nvPr/>
        </p:nvSpPr>
        <p:spPr>
          <a:xfrm>
            <a:off x="3402421" y="1840698"/>
            <a:ext cx="2682674" cy="56579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Creación de vistas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3FADC18-38E7-6260-DA20-0A4D12F6D28E}"/>
              </a:ext>
            </a:extLst>
          </p:cNvPr>
          <p:cNvSpPr txBox="1">
            <a:spLocks/>
          </p:cNvSpPr>
          <p:nvPr/>
        </p:nvSpPr>
        <p:spPr>
          <a:xfrm>
            <a:off x="3402421" y="2541600"/>
            <a:ext cx="2676343" cy="3234575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Inicio</a:t>
            </a:r>
          </a:p>
          <a:p>
            <a:r>
              <a:rPr lang="es-ES" dirty="0"/>
              <a:t>Configuración</a:t>
            </a:r>
          </a:p>
          <a:p>
            <a:r>
              <a:rPr lang="es-ES" dirty="0"/>
              <a:t>Palabras</a:t>
            </a:r>
          </a:p>
          <a:p>
            <a:r>
              <a:rPr lang="es-ES" dirty="0" err="1"/>
              <a:t>PreJuego</a:t>
            </a:r>
            <a:endParaRPr lang="es-ES" dirty="0"/>
          </a:p>
          <a:p>
            <a:r>
              <a:rPr lang="es-ES" dirty="0"/>
              <a:t>Partida</a:t>
            </a:r>
          </a:p>
          <a:p>
            <a:r>
              <a:rPr lang="es-ES" dirty="0"/>
              <a:t>Cambio de turno</a:t>
            </a:r>
          </a:p>
          <a:p>
            <a:r>
              <a:rPr lang="es-ES" dirty="0"/>
              <a:t>Cambio de ronda</a:t>
            </a:r>
          </a:p>
          <a:p>
            <a:r>
              <a:rPr lang="es-ES" dirty="0"/>
              <a:t>Resultados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7B1FE8BF-0354-A149-0853-E3899855AA0D}"/>
              </a:ext>
            </a:extLst>
          </p:cNvPr>
          <p:cNvSpPr txBox="1">
            <a:spLocks/>
          </p:cNvSpPr>
          <p:nvPr/>
        </p:nvSpPr>
        <p:spPr>
          <a:xfrm>
            <a:off x="6358800" y="1840698"/>
            <a:ext cx="2682674" cy="56579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Navegación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3CAF7C55-404B-96D6-5528-E8B4A9A8B607}"/>
              </a:ext>
            </a:extLst>
          </p:cNvPr>
          <p:cNvSpPr txBox="1">
            <a:spLocks/>
          </p:cNvSpPr>
          <p:nvPr/>
        </p:nvSpPr>
        <p:spPr>
          <a:xfrm>
            <a:off x="6358801" y="2541600"/>
            <a:ext cx="2419874" cy="3234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Vue</a:t>
            </a:r>
            <a:r>
              <a:rPr lang="es-ES" dirty="0"/>
              <a:t> </a:t>
            </a:r>
            <a:r>
              <a:rPr lang="es-ES" dirty="0" err="1"/>
              <a:t>Router</a:t>
            </a:r>
            <a:endParaRPr lang="es-ES" dirty="0"/>
          </a:p>
          <a:p>
            <a:r>
              <a:rPr lang="es-ES" dirty="0"/>
              <a:t>Flujo entre pantallas 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6B1F1D54-FC15-A75B-DFDD-2C036324A8B2}"/>
              </a:ext>
            </a:extLst>
          </p:cNvPr>
          <p:cNvSpPr txBox="1">
            <a:spLocks/>
          </p:cNvSpPr>
          <p:nvPr/>
        </p:nvSpPr>
        <p:spPr>
          <a:xfrm>
            <a:off x="9308848" y="1840698"/>
            <a:ext cx="2682674" cy="56579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BASE FUNCIONAL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98D17CC8-E00C-AD1C-A3F0-B30752F19464}"/>
              </a:ext>
            </a:extLst>
          </p:cNvPr>
          <p:cNvSpPr txBox="1">
            <a:spLocks/>
          </p:cNvSpPr>
          <p:nvPr/>
        </p:nvSpPr>
        <p:spPr>
          <a:xfrm>
            <a:off x="9308848" y="2541600"/>
            <a:ext cx="2676343" cy="3234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Programación inicial </a:t>
            </a:r>
          </a:p>
          <a:p>
            <a:r>
              <a:rPr lang="es-ES" dirty="0"/>
              <a:t>Preparación para lógica/diseño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70584E8-B0BC-4C20-9671-F8303BE0B183}"/>
              </a:ext>
            </a:extLst>
          </p:cNvPr>
          <p:cNvCxnSpPr>
            <a:stCxn id="3" idx="3"/>
          </p:cNvCxnSpPr>
          <p:nvPr/>
        </p:nvCxnSpPr>
        <p:spPr>
          <a:xfrm flipH="1">
            <a:off x="3128716" y="2123596"/>
            <a:ext cx="6331" cy="4734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E5D9D3B-F1B6-648D-7CDC-39335A0C4823}"/>
              </a:ext>
            </a:extLst>
          </p:cNvPr>
          <p:cNvCxnSpPr>
            <a:stCxn id="10" idx="3"/>
          </p:cNvCxnSpPr>
          <p:nvPr/>
        </p:nvCxnSpPr>
        <p:spPr>
          <a:xfrm>
            <a:off x="6085095" y="2123596"/>
            <a:ext cx="10905" cy="4734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04B63A8-0373-6929-3545-3DA484E4F539}"/>
              </a:ext>
            </a:extLst>
          </p:cNvPr>
          <p:cNvCxnSpPr>
            <a:stCxn id="12" idx="3"/>
          </p:cNvCxnSpPr>
          <p:nvPr/>
        </p:nvCxnSpPr>
        <p:spPr>
          <a:xfrm flipH="1">
            <a:off x="9035143" y="2123596"/>
            <a:ext cx="6331" cy="4734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602FB2E2-37FC-D2C7-6F81-6DD9D60F4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34" y="4766524"/>
            <a:ext cx="1009650" cy="100965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50F186E-E7FF-6954-8DF3-3124D4C88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52" y="4721658"/>
            <a:ext cx="1171971" cy="1171971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FE4CC30-62DA-0030-1EEB-934CF34F4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798" y="4683422"/>
            <a:ext cx="1248441" cy="1248441"/>
          </a:xfrm>
          <a:prstGeom prst="rect">
            <a:avLst/>
          </a:prstGeom>
        </p:spPr>
      </p:pic>
      <p:pic>
        <p:nvPicPr>
          <p:cNvPr id="33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FD21887F-9D5C-6D30-5B65-905DB948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32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7C14A-66D9-CB8A-958C-4A8DBEDB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20A4B-2853-1DD8-DD95-DC1DA6BD9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IV.II. Fases de la 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613EF8-9521-381B-449C-326F76CCB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IV.II.III. Implementación</a:t>
            </a:r>
          </a:p>
          <a:p>
            <a:r>
              <a:rPr lang="es-ES" sz="1400" dirty="0"/>
              <a:t>IV.II.III.I. Implementación del entorno (T2)</a:t>
            </a:r>
          </a:p>
          <a:p>
            <a:r>
              <a:rPr lang="es-ES" sz="1400" dirty="0"/>
              <a:t>IV.II.III.II. Desarrollo del </a:t>
            </a:r>
            <a:r>
              <a:rPr lang="es-ES" sz="1400" dirty="0" err="1"/>
              <a:t>frontend</a:t>
            </a:r>
            <a:r>
              <a:rPr lang="es-ES" sz="1400" dirty="0"/>
              <a:t> (T3)</a:t>
            </a:r>
            <a:endParaRPr lang="es-ES" sz="1800" b="1" dirty="0"/>
          </a:p>
          <a:p>
            <a:r>
              <a:rPr lang="es-ES" sz="1400" b="1" dirty="0"/>
              <a:t>IV.II.III.III. Desarrollo del </a:t>
            </a:r>
            <a:r>
              <a:rPr lang="es-ES" sz="1400" b="1" dirty="0" err="1"/>
              <a:t>backend</a:t>
            </a:r>
            <a:r>
              <a:rPr lang="es-ES" sz="1400" b="1" dirty="0"/>
              <a:t> (T4)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D3D8A7C-4FD6-3BCA-DFEE-C6D8A86CA5A4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  <a:p>
            <a:pPr algn="l"/>
            <a:r>
              <a:rPr lang="es-ES" dirty="0"/>
              <a:t>VII. Demo</a:t>
            </a:r>
          </a:p>
        </p:txBody>
      </p:sp>
      <p:pic>
        <p:nvPicPr>
          <p:cNvPr id="5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0138FD48-94FE-A3E6-6995-D8FDAD1C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78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0ACBF-B0E6-05A3-0AFE-67B1C03F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7C65C82E-799F-D79A-6975-CF975DCD592F}"/>
              </a:ext>
            </a:extLst>
          </p:cNvPr>
          <p:cNvSpPr/>
          <p:nvPr/>
        </p:nvSpPr>
        <p:spPr>
          <a:xfrm>
            <a:off x="720000" y="2646748"/>
            <a:ext cx="2659401" cy="254514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B3B1AC-BF3B-32DA-AF33-F6614B6B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 del </a:t>
            </a:r>
            <a:r>
              <a:rPr lang="es-ES" dirty="0" err="1"/>
              <a:t>backend</a:t>
            </a:r>
            <a:r>
              <a:rPr lang="es-ES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B5D283-F524-7095-1527-CAEE1554E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6269" y="3350583"/>
            <a:ext cx="1916850" cy="12906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Configuración de Express.js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4EB4B41-4991-4528-02DB-FDF46927CEAA}"/>
              </a:ext>
            </a:extLst>
          </p:cNvPr>
          <p:cNvSpPr/>
          <p:nvPr/>
        </p:nvSpPr>
        <p:spPr>
          <a:xfrm>
            <a:off x="4619819" y="2646748"/>
            <a:ext cx="2659401" cy="254514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D7B3A49-4324-34FF-B023-524655BCCA0A}"/>
              </a:ext>
            </a:extLst>
          </p:cNvPr>
          <p:cNvSpPr/>
          <p:nvPr/>
        </p:nvSpPr>
        <p:spPr>
          <a:xfrm>
            <a:off x="8519637" y="2646748"/>
            <a:ext cx="2659401" cy="254514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E6A75CC-5BAB-4A81-2AAA-C32C07689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83" y="2096528"/>
            <a:ext cx="889421" cy="88942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F36C237-A010-0FB0-6B96-D82C09D79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04" y="2404588"/>
            <a:ext cx="847266" cy="639955"/>
          </a:xfrm>
          <a:prstGeom prst="rect">
            <a:avLst/>
          </a:prstGeom>
        </p:spPr>
      </p:pic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B6FC3B79-1C29-7CE5-0701-DB31468ED996}"/>
              </a:ext>
            </a:extLst>
          </p:cNvPr>
          <p:cNvSpPr txBox="1">
            <a:spLocks/>
          </p:cNvSpPr>
          <p:nvPr/>
        </p:nvSpPr>
        <p:spPr>
          <a:xfrm>
            <a:off x="4991094" y="3350583"/>
            <a:ext cx="1916850" cy="12906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/>
              <a:t>Comparativa inicial con PostgreSQL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11820F1F-A511-70F0-5A50-263242D60D7E}"/>
              </a:ext>
            </a:extLst>
          </p:cNvPr>
          <p:cNvSpPr txBox="1">
            <a:spLocks/>
          </p:cNvSpPr>
          <p:nvPr/>
        </p:nvSpPr>
        <p:spPr>
          <a:xfrm>
            <a:off x="8890912" y="3351038"/>
            <a:ext cx="1916850" cy="12906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/>
              <a:t>Peticiones GET y POST con </a:t>
            </a:r>
            <a:r>
              <a:rPr lang="es-ES" b="1" dirty="0" err="1"/>
              <a:t>Thunder</a:t>
            </a:r>
            <a:r>
              <a:rPr lang="es-ES" b="1" dirty="0"/>
              <a:t> Client</a:t>
            </a:r>
            <a:endParaRPr lang="es-ES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E33B97F-9AC6-7F27-0B58-30E6369E7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40" y="2541238"/>
            <a:ext cx="683946" cy="269887"/>
          </a:xfrm>
          <a:prstGeom prst="rect">
            <a:avLst/>
          </a:prstGeom>
        </p:spPr>
      </p:pic>
      <p:pic>
        <p:nvPicPr>
          <p:cNvPr id="2052" name="Picture 4" descr="Sqlite Icon">
            <a:extLst>
              <a:ext uri="{FF2B5EF4-FFF2-40B4-BE49-F238E27FC236}">
                <a16:creationId xmlns:a16="http://schemas.microsoft.com/office/drawing/2014/main" id="{8B3CECF1-39FC-53A4-27C5-3B765FA34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312" y="2021675"/>
            <a:ext cx="1246216" cy="124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hunder Client · GitHub">
            <a:extLst>
              <a:ext uri="{FF2B5EF4-FFF2-40B4-BE49-F238E27FC236}">
                <a16:creationId xmlns:a16="http://schemas.microsoft.com/office/drawing/2014/main" id="{4107B48E-0BAD-9826-6FAD-C1E27FDCC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670" y="1991210"/>
            <a:ext cx="1053333" cy="10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D3BF286C-C223-EB0E-E55C-DC94D31C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0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/>
      <p:bldP spid="12" grpId="0" animBg="1"/>
      <p:bldP spid="17" grpId="0" animBg="1"/>
      <p:bldP spid="31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F50A8-236B-4475-86EE-60FBC6AD9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5C7B23-4450-B4BA-7C54-1ED415B2F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IV.II. Fases de la 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CA547C-B8E0-5F5A-B6FF-F8EDA39EF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3" y="3799132"/>
            <a:ext cx="6911974" cy="2153799"/>
          </a:xfrm>
        </p:spPr>
        <p:txBody>
          <a:bodyPr>
            <a:normAutofit/>
          </a:bodyPr>
          <a:lstStyle/>
          <a:p>
            <a:r>
              <a:rPr lang="es-ES" b="1" dirty="0"/>
              <a:t>IV.II.III. Integración (T5)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A407671-87D0-9E8E-6EB6-18D1F3D937AB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  <p:pic>
        <p:nvPicPr>
          <p:cNvPr id="5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D1BE1B29-C34D-F74B-D51B-561C73CB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902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850C7-DB2C-9F78-1EDD-222EEEF4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Vistas principales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33013A-5651-2ED0-6E4E-D5D726AA1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9" r="26773"/>
          <a:stretch>
            <a:fillRect/>
          </a:stretch>
        </p:blipFill>
        <p:spPr>
          <a:xfrm>
            <a:off x="384601" y="1167327"/>
            <a:ext cx="3418581" cy="5662680"/>
          </a:xfrm>
          <a:prstGeom prst="rect">
            <a:avLst/>
          </a:prstGeom>
        </p:spPr>
      </p:pic>
      <p:pic>
        <p:nvPicPr>
          <p:cNvPr id="8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80DAC73B-69D1-844C-D5FE-E4A846CCC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F07775-8937-FEF5-7290-7FAFA51D4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4" r="29285"/>
          <a:stretch>
            <a:fillRect/>
          </a:stretch>
        </p:blipFill>
        <p:spPr>
          <a:xfrm>
            <a:off x="4306843" y="1165323"/>
            <a:ext cx="3089947" cy="56646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168D59F-8278-3D35-73B4-3F487BF7A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6" r="31675"/>
          <a:stretch>
            <a:fillRect/>
          </a:stretch>
        </p:blipFill>
        <p:spPr>
          <a:xfrm>
            <a:off x="8187322" y="1176658"/>
            <a:ext cx="2853156" cy="56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61D63-D3F8-AE48-ED0F-17277D43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6DC9F28F-5878-AF4E-9F85-12D59E10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66755BB-95CC-1080-E6FE-5AC9DC3E9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3" r="29312"/>
          <a:stretch>
            <a:fillRect/>
          </a:stretch>
        </p:blipFill>
        <p:spPr>
          <a:xfrm>
            <a:off x="422759" y="1139494"/>
            <a:ext cx="3191623" cy="56905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C284E3-BE3E-9A98-2253-CC475F320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r="28651"/>
          <a:stretch>
            <a:fillRect/>
          </a:stretch>
        </p:blipFill>
        <p:spPr>
          <a:xfrm>
            <a:off x="4145599" y="1139493"/>
            <a:ext cx="3262810" cy="5690511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D6137B5-CAE7-DED1-C0F7-4B440A94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</p:spPr>
        <p:txBody>
          <a:bodyPr/>
          <a:lstStyle/>
          <a:p>
            <a:r>
              <a:rPr lang="es-ES" dirty="0"/>
              <a:t>Vistas principales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CD66CE-87C1-627C-B612-1BA51A147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0" r="28505"/>
          <a:stretch>
            <a:fillRect/>
          </a:stretch>
        </p:blipFill>
        <p:spPr>
          <a:xfrm>
            <a:off x="7939626" y="1116969"/>
            <a:ext cx="3318462" cy="571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EF8A3-F13A-9FC8-A798-BF1F635DA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F1FDA-C63B-E633-7E7F-BC9D56417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IV.II. Fases de la 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6F3EA7-85FD-78F9-EBF3-381774106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3" y="3799132"/>
            <a:ext cx="6911974" cy="2153799"/>
          </a:xfrm>
        </p:spPr>
        <p:txBody>
          <a:bodyPr>
            <a:normAutofit/>
          </a:bodyPr>
          <a:lstStyle/>
          <a:p>
            <a:r>
              <a:rPr lang="es-ES" b="1" dirty="0"/>
              <a:t>IV.II.IV. Pruebas (T6)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593E804-EDEC-86C8-89E8-FCBAF968DEE7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  <p:pic>
        <p:nvPicPr>
          <p:cNvPr id="5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8CD30F2D-2C6B-859A-82B3-39B6ADCE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705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DDBB10EE-935B-8FF9-995C-626581914F50}"/>
              </a:ext>
            </a:extLst>
          </p:cNvPr>
          <p:cNvSpPr/>
          <p:nvPr/>
        </p:nvSpPr>
        <p:spPr>
          <a:xfrm>
            <a:off x="7900373" y="1613647"/>
            <a:ext cx="3195110" cy="4796118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A08898-4ED5-FBE7-9889-DC9369DA9471}"/>
              </a:ext>
            </a:extLst>
          </p:cNvPr>
          <p:cNvSpPr/>
          <p:nvPr/>
        </p:nvSpPr>
        <p:spPr>
          <a:xfrm>
            <a:off x="4298039" y="1613647"/>
            <a:ext cx="3195110" cy="4796118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B282F15-C4B1-7EAD-21B9-CA6A30606988}"/>
              </a:ext>
            </a:extLst>
          </p:cNvPr>
          <p:cNvSpPr/>
          <p:nvPr/>
        </p:nvSpPr>
        <p:spPr>
          <a:xfrm>
            <a:off x="720000" y="1613647"/>
            <a:ext cx="3195110" cy="4796118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38B687-5D78-7D4A-7EF9-A289D4410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92CE22-3364-0352-7F1F-85C47B7DC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6517" y="1903452"/>
            <a:ext cx="2809760" cy="565796"/>
          </a:xfrm>
        </p:spPr>
        <p:txBody>
          <a:bodyPr/>
          <a:lstStyle/>
          <a:p>
            <a:r>
              <a:rPr lang="es-ES" dirty="0"/>
              <a:t>Pruebas Unitarias (</a:t>
            </a:r>
            <a:r>
              <a:rPr lang="es-ES" dirty="0" err="1"/>
              <a:t>Frontend</a:t>
            </a:r>
            <a:r>
              <a:rPr lang="es-ES" dirty="0"/>
              <a:t>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7E9443-6B10-321F-55AD-A727025BB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6517" y="2604353"/>
            <a:ext cx="2803129" cy="3805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Herramientas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Jest</a:t>
            </a:r>
            <a:endParaRPr lang="es-ES" dirty="0"/>
          </a:p>
          <a:p>
            <a:pPr lvl="1"/>
            <a:r>
              <a:rPr lang="es-ES" dirty="0" err="1"/>
              <a:t>Vue</a:t>
            </a:r>
            <a:r>
              <a:rPr lang="es-ES" dirty="0"/>
              <a:t> Test </a:t>
            </a:r>
            <a:r>
              <a:rPr lang="es-ES" dirty="0" err="1"/>
              <a:t>Utils</a:t>
            </a:r>
            <a:endParaRPr lang="es-ES" dirty="0"/>
          </a:p>
          <a:p>
            <a:pPr marL="0" indent="0">
              <a:buNone/>
            </a:pPr>
            <a:r>
              <a:rPr lang="es-ES" b="1" dirty="0"/>
              <a:t>Resultados: </a:t>
            </a:r>
          </a:p>
          <a:p>
            <a:pPr lvl="1"/>
            <a:r>
              <a:rPr lang="es-ES" b="1" dirty="0"/>
              <a:t>+60</a:t>
            </a:r>
            <a:r>
              <a:rPr lang="es-ES" dirty="0"/>
              <a:t> </a:t>
            </a:r>
            <a:r>
              <a:rPr lang="es-ES" dirty="0" err="1"/>
              <a:t>tests</a:t>
            </a:r>
            <a:r>
              <a:rPr lang="es-ES" dirty="0"/>
              <a:t> creados</a:t>
            </a:r>
          </a:p>
          <a:p>
            <a:pPr lvl="1"/>
            <a:r>
              <a:rPr lang="es-ES" b="1" dirty="0"/>
              <a:t>8</a:t>
            </a:r>
            <a:r>
              <a:rPr lang="es-ES" dirty="0"/>
              <a:t> vistas + </a:t>
            </a:r>
            <a:r>
              <a:rPr lang="es-ES" b="1" dirty="0"/>
              <a:t>1</a:t>
            </a:r>
            <a:r>
              <a:rPr lang="es-ES" dirty="0"/>
              <a:t> componente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171D7D-05E1-A8CC-DE15-73D9BA2A8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83388" y="1903452"/>
            <a:ext cx="2809761" cy="565796"/>
          </a:xfrm>
        </p:spPr>
        <p:txBody>
          <a:bodyPr/>
          <a:lstStyle/>
          <a:p>
            <a:r>
              <a:rPr lang="es-ES" dirty="0"/>
              <a:t>Pruebas Unitarias (</a:t>
            </a:r>
            <a:r>
              <a:rPr lang="es-ES" dirty="0" err="1"/>
              <a:t>Backend</a:t>
            </a:r>
            <a:r>
              <a:rPr lang="es-ES" dirty="0"/>
              <a:t>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99CC2F-3FC5-3181-1BAD-63BB84206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83388" y="2604354"/>
            <a:ext cx="2803129" cy="3536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Herramientas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Jest</a:t>
            </a:r>
            <a:endParaRPr lang="es-ES" dirty="0"/>
          </a:p>
          <a:p>
            <a:pPr lvl="1"/>
            <a:r>
              <a:rPr lang="es-ES" dirty="0" err="1"/>
              <a:t>Supertest</a:t>
            </a:r>
            <a:endParaRPr lang="es-ES" dirty="0"/>
          </a:p>
          <a:p>
            <a:pPr marL="0" indent="0">
              <a:buNone/>
            </a:pPr>
            <a:r>
              <a:rPr lang="es-ES" b="1" dirty="0"/>
              <a:t>Resultados: </a:t>
            </a:r>
          </a:p>
          <a:p>
            <a:pPr lvl="1"/>
            <a:r>
              <a:rPr lang="es-ES" b="1" dirty="0"/>
              <a:t>52</a:t>
            </a:r>
            <a:r>
              <a:rPr lang="es-ES" dirty="0"/>
              <a:t> </a:t>
            </a:r>
            <a:r>
              <a:rPr lang="es-ES" dirty="0" err="1"/>
              <a:t>tests</a:t>
            </a:r>
            <a:endParaRPr lang="es-ES" dirty="0"/>
          </a:p>
          <a:p>
            <a:pPr lvl="1"/>
            <a:r>
              <a:rPr lang="es-ES" b="1" dirty="0"/>
              <a:t>Todos </a:t>
            </a:r>
            <a:r>
              <a:rPr lang="es-ES" dirty="0"/>
              <a:t>los </a:t>
            </a:r>
            <a:r>
              <a:rPr lang="es-ES" dirty="0" err="1"/>
              <a:t>endpoints</a:t>
            </a:r>
            <a:r>
              <a:rPr lang="es-ES" dirty="0"/>
              <a:t> probados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C6690FAC-DE7C-68C8-15D0-212157966ACA}"/>
              </a:ext>
            </a:extLst>
          </p:cNvPr>
          <p:cNvSpPr txBox="1">
            <a:spLocks/>
          </p:cNvSpPr>
          <p:nvPr/>
        </p:nvSpPr>
        <p:spPr>
          <a:xfrm>
            <a:off x="8276891" y="1903452"/>
            <a:ext cx="2809761" cy="56579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Pruebas de Integración</a:t>
            </a:r>
          </a:p>
        </p:txBody>
      </p:sp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378DDF21-F5FD-F0EC-EA47-43259C992C03}"/>
              </a:ext>
            </a:extLst>
          </p:cNvPr>
          <p:cNvSpPr txBox="1">
            <a:spLocks/>
          </p:cNvSpPr>
          <p:nvPr/>
        </p:nvSpPr>
        <p:spPr>
          <a:xfrm>
            <a:off x="8276891" y="2604354"/>
            <a:ext cx="2803129" cy="400263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/>
              <a:t>Herramientas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Jest</a:t>
            </a:r>
            <a:endParaRPr lang="es-ES" dirty="0"/>
          </a:p>
          <a:p>
            <a:pPr lvl="1"/>
            <a:r>
              <a:rPr lang="es-ES" dirty="0"/>
              <a:t>Axios</a:t>
            </a:r>
          </a:p>
          <a:p>
            <a:pPr marL="0" indent="0">
              <a:buNone/>
            </a:pPr>
            <a:r>
              <a:rPr lang="es-ES" b="1" dirty="0"/>
              <a:t>Resultados: </a:t>
            </a:r>
          </a:p>
          <a:p>
            <a:pPr lvl="1"/>
            <a:r>
              <a:rPr lang="es-ES" dirty="0"/>
              <a:t>Integración exitosa</a:t>
            </a:r>
          </a:p>
          <a:p>
            <a:pPr lvl="1"/>
            <a:r>
              <a:rPr lang="es-ES" dirty="0"/>
              <a:t>Flujo de Datos Validado</a:t>
            </a:r>
          </a:p>
        </p:txBody>
      </p:sp>
      <p:pic>
        <p:nvPicPr>
          <p:cNvPr id="9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557D268A-C697-3806-E39C-A4486978B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58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3" grpId="0" build="p"/>
      <p:bldP spid="4" grpId="0" build="p"/>
      <p:bldP spid="5" grpId="0" build="p"/>
      <p:bldP spid="6" grpId="0" build="p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D5FEDD2F-B1D5-E8C3-681E-2E702751F167}"/>
              </a:ext>
            </a:extLst>
          </p:cNvPr>
          <p:cNvSpPr/>
          <p:nvPr/>
        </p:nvSpPr>
        <p:spPr>
          <a:xfrm>
            <a:off x="3576918" y="5190565"/>
            <a:ext cx="5038164" cy="1120588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358ED81-D798-E3B8-3BFE-1B4CA0B5151D}"/>
              </a:ext>
            </a:extLst>
          </p:cNvPr>
          <p:cNvSpPr/>
          <p:nvPr/>
        </p:nvSpPr>
        <p:spPr>
          <a:xfrm>
            <a:off x="874059" y="1614861"/>
            <a:ext cx="10443882" cy="3146612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69CB73-6028-A1CE-397F-E7208E4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 de Cobertura del </a:t>
            </a:r>
            <a:r>
              <a:rPr lang="es-ES" dirty="0" err="1"/>
              <a:t>Backend</a:t>
            </a:r>
            <a:endParaRPr lang="es-E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9A39DC3-97B4-88DA-C238-F40D6CEA1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989" y="1858506"/>
            <a:ext cx="9975238" cy="2684436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B8376-840A-1D84-9200-6DB7BEB0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49" y="5344760"/>
            <a:ext cx="4721101" cy="779211"/>
          </a:xfrm>
          <a:prstGeom prst="rect">
            <a:avLst/>
          </a:prstGeom>
        </p:spPr>
      </p:pic>
      <p:pic>
        <p:nvPicPr>
          <p:cNvPr id="3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51CEF13A-DACD-00C0-C3E8-F9C12E0D2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87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BB862-A847-E9F3-5E14-310EEABD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EFDB6-C2CA-4B62-1BF0-88EF54277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I. Introducción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67DDC0-166E-9A7C-B76E-9B484CAEC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dirty="0"/>
              <a:t>I.I. Contexto y motivación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B624BE4C-74CF-FF25-8DCC-DA6509B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ABD6BC9-8F1C-4AA6-3083-945F5E9E74B4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629229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dirty="0"/>
              <a:t>II. Objetivos</a:t>
            </a:r>
          </a:p>
          <a:p>
            <a:pPr algn="l"/>
            <a:r>
              <a:rPr lang="es-ES" dirty="0"/>
              <a:t>III. Estado del arte</a:t>
            </a:r>
          </a:p>
          <a:p>
            <a:pPr algn="l"/>
            <a:r>
              <a:rPr lang="es-ES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</p:spTree>
    <p:extLst>
      <p:ext uri="{BB962C8B-B14F-4D97-AF65-F5344CB8AC3E}">
        <p14:creationId xmlns:p14="http://schemas.microsoft.com/office/powerpoint/2010/main" val="1414356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FB4AB-6281-0F17-6357-EB52F2F23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C581C3-8A8B-29D8-8CDA-2C76AEA530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IV.II. Fases de la metodología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46452E-5584-56F0-84EC-3A2F37881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3" y="3799132"/>
            <a:ext cx="6911974" cy="2153799"/>
          </a:xfrm>
        </p:spPr>
        <p:txBody>
          <a:bodyPr>
            <a:normAutofit/>
          </a:bodyPr>
          <a:lstStyle/>
          <a:p>
            <a:r>
              <a:rPr lang="es-ES" b="1" dirty="0"/>
              <a:t>IV.II.V. Despliegue (T7)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2AAF9C18-B03D-5E33-2224-ABF3E1614A0C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  <p:pic>
        <p:nvPicPr>
          <p:cNvPr id="5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F9583316-E2A3-8DCB-B284-8321F0E70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30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D9B544C-B569-0D35-99F7-842B054E9677}"/>
              </a:ext>
            </a:extLst>
          </p:cNvPr>
          <p:cNvSpPr/>
          <p:nvPr/>
        </p:nvSpPr>
        <p:spPr>
          <a:xfrm>
            <a:off x="674737" y="2388093"/>
            <a:ext cx="2363111" cy="355994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B9BEB4-B28D-7E66-2C50-7D483D7CF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Despliegue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FB6F54-6866-2A45-0475-EF8C24812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65399" y="3164065"/>
            <a:ext cx="2041129" cy="3234575"/>
          </a:xfrm>
        </p:spPr>
        <p:txBody>
          <a:bodyPr/>
          <a:lstStyle/>
          <a:p>
            <a:r>
              <a:rPr lang="es-ES" dirty="0"/>
              <a:t>Clonación de Código (GitHub)</a:t>
            </a:r>
          </a:p>
          <a:p>
            <a:r>
              <a:rPr lang="es-ES" dirty="0"/>
              <a:t>Instalación Dependencias</a:t>
            </a:r>
          </a:p>
          <a:p>
            <a:r>
              <a:rPr lang="es-ES" dirty="0"/>
              <a:t>Compilación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A9F519-F966-5451-7A22-9C0B1E517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8399" y="3164064"/>
            <a:ext cx="2041130" cy="3234576"/>
          </a:xfrm>
        </p:spPr>
        <p:txBody>
          <a:bodyPr/>
          <a:lstStyle/>
          <a:p>
            <a:r>
              <a:rPr lang="es-ES" dirty="0"/>
              <a:t>NGINX: </a:t>
            </a:r>
            <a:r>
              <a:rPr lang="es-ES" dirty="0" err="1"/>
              <a:t>Frontend</a:t>
            </a:r>
            <a:r>
              <a:rPr lang="es-ES" dirty="0"/>
              <a:t> &amp; Proxy Inverso</a:t>
            </a:r>
          </a:p>
          <a:p>
            <a:r>
              <a:rPr lang="es-ES" dirty="0"/>
              <a:t>PM2: Gestión </a:t>
            </a:r>
            <a:r>
              <a:rPr lang="es-ES" dirty="0" err="1"/>
              <a:t>Backend</a:t>
            </a:r>
            <a:endParaRPr lang="es-ES" dirty="0"/>
          </a:p>
          <a:p>
            <a:r>
              <a:rPr lang="es-ES" dirty="0"/>
              <a:t>Firewall (UFW)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27AA2AD-23CF-E308-9BC9-276ECDD6FA05}"/>
              </a:ext>
            </a:extLst>
          </p:cNvPr>
          <p:cNvSpPr txBox="1">
            <a:spLocks/>
          </p:cNvSpPr>
          <p:nvPr/>
        </p:nvSpPr>
        <p:spPr>
          <a:xfrm>
            <a:off x="872398" y="3144185"/>
            <a:ext cx="2041129" cy="3234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MV Ubuntu Server</a:t>
            </a:r>
          </a:p>
          <a:p>
            <a:r>
              <a:rPr lang="es-ES" dirty="0"/>
              <a:t>IP Estática y Red</a:t>
            </a:r>
          </a:p>
          <a:p>
            <a:r>
              <a:rPr lang="es-ES" dirty="0"/>
              <a:t>Instalación de Herramientas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C68A2C5F-0D74-5679-BFF5-B7E029454F6D}"/>
              </a:ext>
            </a:extLst>
          </p:cNvPr>
          <p:cNvSpPr txBox="1">
            <a:spLocks/>
          </p:cNvSpPr>
          <p:nvPr/>
        </p:nvSpPr>
        <p:spPr>
          <a:xfrm>
            <a:off x="9251400" y="3144184"/>
            <a:ext cx="2041130" cy="32345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Redirección de Puertos</a:t>
            </a:r>
          </a:p>
          <a:p>
            <a:r>
              <a:rPr lang="es-ES" dirty="0"/>
              <a:t>Validación Remota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BA4F0C-D714-1E14-E93B-CEB35C0C7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69" y="2077983"/>
            <a:ext cx="845588" cy="84558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C2254FE-E9A3-63C8-B14E-A52518318CB7}"/>
              </a:ext>
            </a:extLst>
          </p:cNvPr>
          <p:cNvSpPr/>
          <p:nvPr/>
        </p:nvSpPr>
        <p:spPr>
          <a:xfrm>
            <a:off x="3479479" y="2388093"/>
            <a:ext cx="2363111" cy="355994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D3A93B0-1FA1-1D6D-A36D-0A29A2B15E25}"/>
              </a:ext>
            </a:extLst>
          </p:cNvPr>
          <p:cNvSpPr/>
          <p:nvPr/>
        </p:nvSpPr>
        <p:spPr>
          <a:xfrm>
            <a:off x="6284221" y="2388093"/>
            <a:ext cx="2363111" cy="355994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0B4F4A7-6CAE-5CE6-D5BA-D7FB75BC2981}"/>
              </a:ext>
            </a:extLst>
          </p:cNvPr>
          <p:cNvSpPr/>
          <p:nvPr/>
        </p:nvSpPr>
        <p:spPr>
          <a:xfrm>
            <a:off x="9090409" y="2388093"/>
            <a:ext cx="2363111" cy="355994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4169639-23DE-D236-CD14-A798242C4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039" y="1989721"/>
            <a:ext cx="933850" cy="9338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B3F0B5-8A13-AA7A-0292-FE2D0C21D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585" y="2058331"/>
            <a:ext cx="781712" cy="78171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0A0D8C8-6F82-3DB1-AC8D-92B272A58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960" y="2240435"/>
            <a:ext cx="514422" cy="2953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C366AA-C053-170E-FF91-3A46EDE5E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34" y="2077983"/>
            <a:ext cx="762060" cy="762060"/>
          </a:xfrm>
          <a:prstGeom prst="rect">
            <a:avLst/>
          </a:prstGeom>
        </p:spPr>
      </p:pic>
      <p:pic>
        <p:nvPicPr>
          <p:cNvPr id="20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DE3B7E5B-E8A6-1A2E-0034-64B959AFB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E50D-CFC3-6BF5-959B-6A7EC211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E94F9-22DE-AA54-74D5-E5577EB3E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V. Resultados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7D9F7867-4BF9-C2C6-C81A-ACD76305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6CF28E5E-65E3-D783-9833-7A51BE87D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116" y="3799133"/>
            <a:ext cx="7259767" cy="1969841"/>
          </a:xfrm>
        </p:spPr>
        <p:txBody>
          <a:bodyPr/>
          <a:lstStyle/>
          <a:p>
            <a:r>
              <a:rPr lang="es-ES" dirty="0"/>
              <a:t>V.I. Entregables y implementación funcional</a:t>
            </a:r>
          </a:p>
          <a:p>
            <a:r>
              <a:rPr lang="es-ES" dirty="0"/>
              <a:t>V.I. Demo</a:t>
            </a:r>
          </a:p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2CF90D-978D-D99E-5F43-F231CADD49A1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b="1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391872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7342D-DA78-9044-3182-656AC1D4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D4E49-582A-1210-FD92-C6EBDAAFB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V. Resultados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FC240590-EE74-876E-C9CA-00874F1F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0E22A211-5264-D236-5552-BEF1ABD65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4011" y="3808099"/>
            <a:ext cx="7923977" cy="1969841"/>
          </a:xfrm>
        </p:spPr>
        <p:txBody>
          <a:bodyPr/>
          <a:lstStyle/>
          <a:p>
            <a:r>
              <a:rPr lang="es-ES" b="1" dirty="0"/>
              <a:t>V.I. Entregables y implementación funcional</a:t>
            </a:r>
          </a:p>
          <a:p>
            <a:r>
              <a:rPr lang="es-ES" dirty="0"/>
              <a:t>V.I. Demo</a:t>
            </a:r>
          </a:p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0B56C0-0219-BE80-D050-5B06579B131B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b="1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</p:spTree>
    <p:extLst>
      <p:ext uri="{BB962C8B-B14F-4D97-AF65-F5344CB8AC3E}">
        <p14:creationId xmlns:p14="http://schemas.microsoft.com/office/powerpoint/2010/main" val="1974512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9C9AF-E40C-0F3E-50C3-3CD56EF4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086106-1DFA-F269-3911-021A71292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3082" y="1985788"/>
            <a:ext cx="5003800" cy="3886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Aplicación web funcional </a:t>
            </a:r>
            <a:r>
              <a:rPr lang="es-ES" dirty="0"/>
              <a:t>desplegada y accesible por URL pública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Repositorio</a:t>
            </a:r>
            <a:r>
              <a:rPr lang="es-ES" dirty="0"/>
              <a:t> en GitHub con control de versiones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Diagrama de arquitectura y despliegue explicando </a:t>
            </a:r>
            <a:r>
              <a:rPr lang="es-ES" b="1" dirty="0"/>
              <a:t>flujo cliente-servidor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CFEC49-F547-7806-5A84-950485613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6054" y="1990376"/>
            <a:ext cx="5003801" cy="4083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/>
              <a:t>Frontend</a:t>
            </a:r>
            <a:r>
              <a:rPr lang="es-ES" dirty="0"/>
              <a:t> (MVVM) con Vue.js y </a:t>
            </a:r>
            <a:r>
              <a:rPr lang="es-ES" dirty="0" err="1"/>
              <a:t>backend</a:t>
            </a:r>
            <a:r>
              <a:rPr lang="es-ES" dirty="0"/>
              <a:t> (MVC) con Express + SQLite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Scripts de configuración:</a:t>
            </a:r>
            <a:r>
              <a:rPr lang="es-ES" dirty="0"/>
              <a:t> NGINX (proxy + </a:t>
            </a:r>
            <a:r>
              <a:rPr lang="es-ES" dirty="0" err="1"/>
              <a:t>frontend</a:t>
            </a:r>
            <a:r>
              <a:rPr lang="es-ES" dirty="0"/>
              <a:t>) y PM2 (</a:t>
            </a:r>
            <a:r>
              <a:rPr lang="es-ES" dirty="0" err="1"/>
              <a:t>backend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Fase de </a:t>
            </a:r>
            <a:r>
              <a:rPr lang="es-ES" b="1" dirty="0"/>
              <a:t>pruebas</a:t>
            </a:r>
            <a:r>
              <a:rPr lang="es-ES" dirty="0"/>
              <a:t> completa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b="1" dirty="0"/>
              <a:t>Prototipo y diseño UI/UX </a:t>
            </a:r>
            <a:r>
              <a:rPr lang="es-ES" dirty="0"/>
              <a:t>en </a:t>
            </a:r>
            <a:r>
              <a:rPr lang="es-ES" dirty="0" err="1"/>
              <a:t>Figma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135783-D062-A73E-A57F-C0EE36BC0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2" y="2041238"/>
            <a:ext cx="620017" cy="6200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A93986-F6B7-1B42-6873-69BDDA10A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4" y="3364187"/>
            <a:ext cx="620017" cy="620017"/>
          </a:xfrm>
          <a:prstGeom prst="rect">
            <a:avLst/>
          </a:prstGeom>
        </p:spPr>
      </p:pic>
      <p:pic>
        <p:nvPicPr>
          <p:cNvPr id="10" name="Marcador de contenido 19">
            <a:extLst>
              <a:ext uri="{FF2B5EF4-FFF2-40B4-BE49-F238E27FC236}">
                <a16:creationId xmlns:a16="http://schemas.microsoft.com/office/drawing/2014/main" id="{C9ED4F68-9877-7F80-C352-76B67BB65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8" y="4761977"/>
            <a:ext cx="586813" cy="6247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1223E01-FF34-AA9E-6B6C-C950B345F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1" y="2069023"/>
            <a:ext cx="592232" cy="59223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D393962-D568-1D93-770E-2F08A0DCF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65" y="3368202"/>
            <a:ext cx="676454" cy="67645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F370963-3C68-9C85-ACED-58E296020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17306"/>
            <a:ext cx="658244" cy="65824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E6EFA1C-CE75-91B0-B2FC-40E85D8F7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62" y="5572030"/>
            <a:ext cx="814857" cy="814857"/>
          </a:xfrm>
          <a:prstGeom prst="rect">
            <a:avLst/>
          </a:prstGeom>
        </p:spPr>
      </p:pic>
      <p:pic>
        <p:nvPicPr>
          <p:cNvPr id="18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E1D1C188-33A5-ABB6-2C07-D5C5668A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85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E85B5-16DD-09B2-FB0B-2C63B3564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80CBD-4B95-ED75-F445-39FA586FE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V. Resultados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5AFFB160-5946-CDA2-C2E5-4B5B0A14B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983EC5F2-790D-C855-CDDE-CBF5FFD44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116" y="3799133"/>
            <a:ext cx="7259767" cy="1969841"/>
          </a:xfrm>
        </p:spPr>
        <p:txBody>
          <a:bodyPr/>
          <a:lstStyle/>
          <a:p>
            <a:r>
              <a:rPr lang="es-ES" dirty="0"/>
              <a:t>V.I. Entregables y implementación funcional</a:t>
            </a:r>
          </a:p>
          <a:p>
            <a:r>
              <a:rPr lang="es-ES" b="1" dirty="0"/>
              <a:t>V.I. Demo</a:t>
            </a:r>
          </a:p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4B78F4-7137-81B9-9D7F-AA7E8308F639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b="1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EC2EC90-B447-C1EE-5B43-F616141140C1}"/>
              </a:ext>
            </a:extLst>
          </p:cNvPr>
          <p:cNvSpPr txBox="1"/>
          <p:nvPr/>
        </p:nvSpPr>
        <p:spPr>
          <a:xfrm>
            <a:off x="4876987" y="5584308"/>
            <a:ext cx="2438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http://83.41.182.152/</a:t>
            </a:r>
          </a:p>
        </p:txBody>
      </p:sp>
    </p:spTree>
    <p:extLst>
      <p:ext uri="{BB962C8B-B14F-4D97-AF65-F5344CB8AC3E}">
        <p14:creationId xmlns:p14="http://schemas.microsoft.com/office/powerpoint/2010/main" val="4036477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5-06-30 20-44-16">
            <a:hlinkClick r:id="" action="ppaction://media"/>
            <a:extLst>
              <a:ext uri="{FF2B5EF4-FFF2-40B4-BE49-F238E27FC236}">
                <a16:creationId xmlns:a16="http://schemas.microsoft.com/office/drawing/2014/main" id="{BA691B14-5261-7E2C-40A8-50F329C728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421"/>
          </a:xfrm>
        </p:spPr>
      </p:pic>
    </p:spTree>
    <p:extLst>
      <p:ext uri="{BB962C8B-B14F-4D97-AF65-F5344CB8AC3E}">
        <p14:creationId xmlns:p14="http://schemas.microsoft.com/office/powerpoint/2010/main" val="31797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FE73F-9FB4-350E-8224-9D94FE82F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A9EE-209D-DAAC-66A6-86404C7E9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VI. Conclusiones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8C6A81D8-140B-FBED-35EE-482A8E143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B8112F-D37B-42D5-214E-684A1F5D2A54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769188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b="1" dirty="0"/>
              <a:t>III. Estado del arte</a:t>
            </a:r>
          </a:p>
          <a:p>
            <a:pPr algn="l"/>
            <a:r>
              <a:rPr lang="es-ES" b="1" dirty="0"/>
              <a:t>IV. Metodología</a:t>
            </a:r>
          </a:p>
          <a:p>
            <a:pPr algn="l"/>
            <a:r>
              <a:rPr lang="es-ES" b="1" dirty="0"/>
              <a:t>V. Resultados </a:t>
            </a:r>
          </a:p>
          <a:p>
            <a:pPr algn="l"/>
            <a:r>
              <a:rPr lang="es-ES" b="1" dirty="0"/>
              <a:t>VI. Conclusiones</a:t>
            </a:r>
          </a:p>
        </p:txBody>
      </p:sp>
    </p:spTree>
    <p:extLst>
      <p:ext uri="{BB962C8B-B14F-4D97-AF65-F5344CB8AC3E}">
        <p14:creationId xmlns:p14="http://schemas.microsoft.com/office/powerpoint/2010/main" val="233679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C5E94-7598-BD48-EEDA-EADBD40E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4653FD-47DA-AB2D-68F8-468059AC2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157" y="2231443"/>
            <a:ext cx="5187741" cy="4029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Objetivos alcanzados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Despliegue real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Desarrollo completo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Organización efectiva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9FF184A-43F8-5BC0-5E16-6AC031719187}"/>
              </a:ext>
            </a:extLst>
          </p:cNvPr>
          <p:cNvSpPr txBox="1">
            <a:spLocks/>
          </p:cNvSpPr>
          <p:nvPr/>
        </p:nvSpPr>
        <p:spPr>
          <a:xfrm>
            <a:off x="7146593" y="2231443"/>
            <a:ext cx="5187741" cy="40295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Diseño centrado en el usuario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Escalabilidad futura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Aprendizaje profundo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Impacto real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668A80-6FF7-C406-617E-52B41AB52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1" y="2096528"/>
            <a:ext cx="649530" cy="6495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659C64-728E-3840-A1BB-8A8B934C1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8" y="3056215"/>
            <a:ext cx="690015" cy="6900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ABBA9FD-700B-60B5-FB42-650490674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09" y="4056387"/>
            <a:ext cx="622742" cy="62274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8B12383-918A-6A39-4127-778F7B499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09" y="4989286"/>
            <a:ext cx="690015" cy="69001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44A071B-D70F-5AE2-4429-2895758FF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55" y="2096528"/>
            <a:ext cx="704070" cy="70407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8A609DD-E2C7-D821-F426-CC4BFE9F2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73" y="3065170"/>
            <a:ext cx="633433" cy="63343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54930E3-7522-08A7-8A37-829813245F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55" y="4045696"/>
            <a:ext cx="724637" cy="724637"/>
          </a:xfrm>
          <a:prstGeom prst="rect">
            <a:avLst/>
          </a:prstGeom>
        </p:spPr>
      </p:pic>
      <p:pic>
        <p:nvPicPr>
          <p:cNvPr id="1026" name="Picture 2" descr="Shaking hands - Free business icons">
            <a:extLst>
              <a:ext uri="{FF2B5EF4-FFF2-40B4-BE49-F238E27FC236}">
                <a16:creationId xmlns:a16="http://schemas.microsoft.com/office/drawing/2014/main" id="{E7DA3F1E-6F7E-230B-23B3-69E7D453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03" y="4943701"/>
            <a:ext cx="870957" cy="87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0A2C50CE-696C-1C9D-F873-2534FAAAE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0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9AB0A-3AD6-4D54-6425-CAD64F8B0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Gracias por vuestra atención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746B92-16E4-14EA-2CB6-63766D32C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¿Alguna pregunta o comentario?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DBC4C676-91FF-C0D6-871E-33F2332E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33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7FD06-E21C-F60C-D2B8-CE01EE2B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motivación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5AA7DD-03D4-BB6B-040E-D2B74F1A4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es "Papel y Boli"?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F2697C-98EA-F700-2018-F33A6B5640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Juego por equipos</a:t>
            </a:r>
          </a:p>
          <a:p>
            <a:r>
              <a:rPr lang="es-ES" dirty="0"/>
              <a:t>Adivinar palabras escritas por los jugadores</a:t>
            </a:r>
          </a:p>
          <a:p>
            <a:r>
              <a:rPr lang="es-ES" dirty="0"/>
              <a:t>Requiere materiales físicos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0D66C2-9F76-D203-3E57-153ADF247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¿Por qué digitalizarlo?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3AA065-87CB-5622-8D0B-882DB073A44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/>
              <a:t>Preparación manual lenta y poco práctica</a:t>
            </a:r>
          </a:p>
          <a:p>
            <a:r>
              <a:rPr lang="es-ES" dirty="0"/>
              <a:t>No siempre hay materiales disponibles</a:t>
            </a:r>
          </a:p>
          <a:p>
            <a:r>
              <a:rPr lang="es-ES" dirty="0"/>
              <a:t>Una web lo hace más cómodo y accesible</a:t>
            </a:r>
          </a:p>
        </p:txBody>
      </p:sp>
      <p:pic>
        <p:nvPicPr>
          <p:cNvPr id="8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2B61AD00-A72A-CDC7-45B7-B477880DB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50D54157-7E86-A4E4-58D8-02909D116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Preparación manual lenta y poco práctica.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608692C-F7D6-652A-7BA3-22590C67B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5074160"/>
            <a:ext cx="1589088" cy="140403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45AA2A5-D9D2-366C-B032-ED85EBD15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67" y="5247408"/>
            <a:ext cx="1057533" cy="105753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491AB81-DBF9-6F13-994F-BFD39DAFD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74" y="5129637"/>
            <a:ext cx="1348553" cy="134855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28EB209-5C24-FC7C-E353-FB1665F74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55" y="5140301"/>
            <a:ext cx="1164640" cy="116464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4B03D06F-681A-C79F-D5B9-F158B3E74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30520" y="5140303"/>
            <a:ext cx="1164638" cy="1164638"/>
          </a:xfrm>
          <a:prstGeom prst="rect">
            <a:avLst/>
          </a:prstGeom>
        </p:spPr>
      </p:pic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9E2E41F8-DC75-20C9-578C-E080C3380B85}"/>
              </a:ext>
            </a:extLst>
          </p:cNvPr>
          <p:cNvSpPr txBox="1">
            <a:spLocks/>
          </p:cNvSpPr>
          <p:nvPr/>
        </p:nvSpPr>
        <p:spPr>
          <a:xfrm>
            <a:off x="323245" y="4962547"/>
            <a:ext cx="9856788" cy="1164635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5400" dirty="0"/>
              <a:t>(</a:t>
            </a:r>
            <a:r>
              <a:rPr lang="es-ES" dirty="0"/>
              <a:t>                                                                                                             </a:t>
            </a:r>
            <a:r>
              <a:rPr lang="es-ES" sz="5400" dirty="0"/>
              <a:t>) </a:t>
            </a:r>
            <a:r>
              <a:rPr lang="es-ES" sz="5400" dirty="0">
                <a:sym typeface="Wingdings" panose="05000000000000000000" pitchFamily="2" charset="2"/>
              </a:rPr>
              <a:t></a:t>
            </a:r>
            <a:r>
              <a:rPr lang="es-ES" dirty="0"/>
              <a:t>   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B8808028-1F72-D235-5449-E3DEFB5D3A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9" r="26773"/>
          <a:stretch>
            <a:fillRect/>
          </a:stretch>
        </p:blipFill>
        <p:spPr>
          <a:xfrm>
            <a:off x="10027633" y="4801319"/>
            <a:ext cx="2024667" cy="33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1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B8BE4-1047-B46D-38F3-BD94BE473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C2D315-BDFC-E827-9A40-2D3FEAD10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II. Objetivos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BCA74C-B92A-C67A-3B9D-5BED17EBBB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II.I. Objetivo general</a:t>
            </a:r>
          </a:p>
          <a:p>
            <a:r>
              <a:rPr lang="es-ES" dirty="0"/>
              <a:t>II.II. Objetivos formativos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297E3C5F-14C1-F15D-79AE-FADA2132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DF6EEAD-7B2D-710E-3A57-95DD405666A1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629229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dirty="0"/>
              <a:t>III. Estado del arte</a:t>
            </a:r>
          </a:p>
          <a:p>
            <a:pPr algn="l"/>
            <a:r>
              <a:rPr lang="es-ES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41189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0094C-1A38-4CCC-E33A-7925B6943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A020D-7B67-46DB-01B1-C299D2A4B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II. Objetivos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B7340F-3AF8-3E44-E2F5-3A2AC5E5B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dirty="0"/>
              <a:t>II.I. Objetivo general</a:t>
            </a:r>
          </a:p>
          <a:p>
            <a:r>
              <a:rPr lang="es-ES" dirty="0"/>
              <a:t>II.II. Objetivos formativos</a:t>
            </a:r>
          </a:p>
          <a:p>
            <a:endParaRPr lang="es-ES" dirty="0"/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341CFF79-9586-2319-C6EA-A89EA066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F5A5ADFE-12DC-54EB-0345-77FEE5FAEF30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629229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dirty="0"/>
              <a:t>III. Estado del arte</a:t>
            </a:r>
          </a:p>
          <a:p>
            <a:pPr algn="l"/>
            <a:r>
              <a:rPr lang="es-ES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</p:spTree>
    <p:extLst>
      <p:ext uri="{BB962C8B-B14F-4D97-AF65-F5344CB8AC3E}">
        <p14:creationId xmlns:p14="http://schemas.microsoft.com/office/powerpoint/2010/main" val="829605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D833F-C93B-351A-8BFA-13A3376C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general y objetivos formativos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0987D3-4FBB-E276-2AAC-25415DF18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Objetivo general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2A4A33-1AE9-998F-8FD5-E44E8C42D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8654819" cy="3234575"/>
          </a:xfrm>
        </p:spPr>
        <p:txBody>
          <a:bodyPr>
            <a:normAutofit/>
          </a:bodyPr>
          <a:lstStyle/>
          <a:p>
            <a:r>
              <a:rPr lang="es-ES" dirty="0"/>
              <a:t>Recrear el juego físico de forma digital</a:t>
            </a:r>
          </a:p>
          <a:p>
            <a:r>
              <a:rPr lang="es-ES" dirty="0"/>
              <a:t>Usar un solo dispositivo, sin materiales</a:t>
            </a:r>
          </a:p>
          <a:p>
            <a:r>
              <a:rPr lang="es-ES" dirty="0"/>
              <a:t>Interfaz intuitiva y accesible desde el navegador</a:t>
            </a:r>
          </a:p>
          <a:p>
            <a:r>
              <a:rPr lang="es-ES" dirty="0" err="1"/>
              <a:t>Backend</a:t>
            </a:r>
            <a:r>
              <a:rPr lang="es-ES" dirty="0"/>
              <a:t> con base de datos funcional</a:t>
            </a:r>
          </a:p>
          <a:p>
            <a:r>
              <a:rPr lang="es-ES" dirty="0"/>
              <a:t>Juego fluido: rondas, turnos y puntuación</a:t>
            </a:r>
          </a:p>
          <a:p>
            <a:r>
              <a:rPr lang="es-ES" dirty="0"/>
              <a:t>Despliegue online probado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B2D6288-F842-8E40-63AA-E9090A717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Jugar desde un único dispositivo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2D4E8F9E-D53E-EAB6-45DF-795CBBD2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2193E1-2D79-5AFF-9D5C-0CA9A7294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31" y="2173056"/>
            <a:ext cx="925323" cy="92532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67CC21E-9A10-3E85-C15D-B7A2726DB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73" y="3427684"/>
            <a:ext cx="995335" cy="99533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DE72A6B-B5A9-44FF-43E6-ADB907137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609" y="4896815"/>
            <a:ext cx="879360" cy="87936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5E0BF19-6A74-8B7E-6FBD-ECADA6363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67" y="2173056"/>
            <a:ext cx="914741" cy="91474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96CD7D7-B592-1D69-E6A1-48DA2A411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351" y="3474404"/>
            <a:ext cx="920499" cy="92049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31052F8-936E-51C4-5FA6-B9A24430A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035" y="4993303"/>
            <a:ext cx="739004" cy="73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8D287-F726-0694-C5CF-14940CB26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36445-88C1-A53A-3F5D-9763472157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II. Objetivos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2F90A7-E6DC-70F6-14C5-72AA6B878A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II.I. Objetivo general</a:t>
            </a:r>
          </a:p>
          <a:p>
            <a:r>
              <a:rPr lang="es-ES" b="1" dirty="0"/>
              <a:t>II.II. Objetivos formativos</a:t>
            </a:r>
          </a:p>
        </p:txBody>
      </p:sp>
      <p:pic>
        <p:nvPicPr>
          <p:cNvPr id="4" name="Picture 2" descr="Universitat Autònoma de Barcelona | BCU - Barcelona Centre Universitari">
            <a:extLst>
              <a:ext uri="{FF2B5EF4-FFF2-40B4-BE49-F238E27FC236}">
                <a16:creationId xmlns:a16="http://schemas.microsoft.com/office/drawing/2014/main" id="{C361F239-B92E-A65E-E721-45AF3A5A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13602"/>
            <a:ext cx="2247900" cy="4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01CC533-A8A3-2DA1-02F3-B56B77AC5527}"/>
              </a:ext>
            </a:extLst>
          </p:cNvPr>
          <p:cNvSpPr txBox="1">
            <a:spLocks/>
          </p:cNvSpPr>
          <p:nvPr/>
        </p:nvSpPr>
        <p:spPr>
          <a:xfrm>
            <a:off x="330200" y="418049"/>
            <a:ext cx="1629229" cy="2679714"/>
          </a:xfrm>
          <a:prstGeom prst="rect">
            <a:avLst/>
          </a:prstGeom>
        </p:spPr>
        <p:txBody>
          <a:bodyPr vert="horz" lIns="0" tIns="0" rIns="0" bIns="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b="1" dirty="0"/>
              <a:t>I. Introducción</a:t>
            </a:r>
          </a:p>
          <a:p>
            <a:pPr algn="l"/>
            <a:r>
              <a:rPr lang="es-ES" b="1" dirty="0"/>
              <a:t>II. Objetivos</a:t>
            </a:r>
          </a:p>
          <a:p>
            <a:pPr algn="l"/>
            <a:r>
              <a:rPr lang="es-ES" dirty="0"/>
              <a:t>III. Estado del arte</a:t>
            </a:r>
          </a:p>
          <a:p>
            <a:pPr algn="l"/>
            <a:r>
              <a:rPr lang="es-ES" dirty="0"/>
              <a:t>IV. Metodología</a:t>
            </a:r>
          </a:p>
          <a:p>
            <a:pPr algn="l"/>
            <a:r>
              <a:rPr lang="es-ES" dirty="0"/>
              <a:t>V. Resultados</a:t>
            </a:r>
          </a:p>
          <a:p>
            <a:pPr algn="l"/>
            <a:r>
              <a:rPr lang="es-ES" dirty="0"/>
              <a:t>VI. Conclusiones</a:t>
            </a:r>
          </a:p>
        </p:txBody>
      </p:sp>
    </p:spTree>
    <p:extLst>
      <p:ext uri="{BB962C8B-B14F-4D97-AF65-F5344CB8AC3E}">
        <p14:creationId xmlns:p14="http://schemas.microsoft.com/office/powerpoint/2010/main" val="932595883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Mancha </Template>
  <TotalTime>1897</TotalTime>
  <Words>1768</Words>
  <Application>Microsoft Office PowerPoint</Application>
  <PresentationFormat>Panorámica</PresentationFormat>
  <Paragraphs>437</Paragraphs>
  <Slides>49</Slides>
  <Notes>1</Notes>
  <HiddenSlides>2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6" baseType="lpstr">
      <vt:lpstr>Arial</vt:lpstr>
      <vt:lpstr>Avenir Next LT Pro</vt:lpstr>
      <vt:lpstr>Calibri</vt:lpstr>
      <vt:lpstr>Sagona Book</vt:lpstr>
      <vt:lpstr>The Hand Extrablack</vt:lpstr>
      <vt:lpstr>Wingdings</vt:lpstr>
      <vt:lpstr>BlobVTI</vt:lpstr>
      <vt:lpstr>DIGITALIZACIÓN DE UN JUEGO:   “PAPEL Y BOLI”</vt:lpstr>
      <vt:lpstr>Índice</vt:lpstr>
      <vt:lpstr>I. Introducción</vt:lpstr>
      <vt:lpstr>I. Introducción</vt:lpstr>
      <vt:lpstr>Contexto y motivación</vt:lpstr>
      <vt:lpstr>II. Objetivos</vt:lpstr>
      <vt:lpstr>II. Objetivos</vt:lpstr>
      <vt:lpstr>Objetivo general y objetivos formativos</vt:lpstr>
      <vt:lpstr>II. Objetivos</vt:lpstr>
      <vt:lpstr>Objetivo general y objetivos formativos</vt:lpstr>
      <vt:lpstr>III. Estado del arte</vt:lpstr>
      <vt:lpstr>Digitalización de juegos tradicionales </vt:lpstr>
      <vt:lpstr>Enfoque tecnológico y pruebas</vt:lpstr>
      <vt:lpstr>Despliegue</vt:lpstr>
      <vt:lpstr>IV. Metodología</vt:lpstr>
      <vt:lpstr>IV. Metodología</vt:lpstr>
      <vt:lpstr>Metodología y planificación</vt:lpstr>
      <vt:lpstr>Metodología y planificación</vt:lpstr>
      <vt:lpstr>Metodología y planificación</vt:lpstr>
      <vt:lpstr>Metodología y planificación</vt:lpstr>
      <vt:lpstr>IV. Metodología</vt:lpstr>
      <vt:lpstr>IV.II. Fases de la metodología</vt:lpstr>
      <vt:lpstr>Análisis de requisitos</vt:lpstr>
      <vt:lpstr>IV.II. Fases de la metodología</vt:lpstr>
      <vt:lpstr>Arquitectura del sistema y despliegue </vt:lpstr>
      <vt:lpstr>IV.II. Fases de la metodología</vt:lpstr>
      <vt:lpstr>Diseño de la interfaz y prototipado </vt:lpstr>
      <vt:lpstr>IV.II. Fases de la metodología</vt:lpstr>
      <vt:lpstr>Implementación del entorno </vt:lpstr>
      <vt:lpstr>IV.II. Fases de la metodología</vt:lpstr>
      <vt:lpstr>Desarrollo del frontend </vt:lpstr>
      <vt:lpstr>IV.II. Fases de la metodología</vt:lpstr>
      <vt:lpstr>Desarrollo del backend </vt:lpstr>
      <vt:lpstr>IV.II. Fases de la metodología</vt:lpstr>
      <vt:lpstr>Vistas principales</vt:lpstr>
      <vt:lpstr>Vistas principales</vt:lpstr>
      <vt:lpstr>IV.II. Fases de la metodología</vt:lpstr>
      <vt:lpstr>Pruebas</vt:lpstr>
      <vt:lpstr>Resultados de Cobertura del Backend</vt:lpstr>
      <vt:lpstr>IV.II. Fases de la metodología</vt:lpstr>
      <vt:lpstr>Despliegue</vt:lpstr>
      <vt:lpstr>V. Resultados</vt:lpstr>
      <vt:lpstr>V. Resultados</vt:lpstr>
      <vt:lpstr>Resultados</vt:lpstr>
      <vt:lpstr>V. Resultados</vt:lpstr>
      <vt:lpstr>Presentación de PowerPoint</vt:lpstr>
      <vt:lpstr>VI. Conclusiones</vt:lpstr>
      <vt:lpstr>Conclusiones</vt:lpstr>
      <vt:lpstr>Gracias por vuestra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 Leyva García</dc:creator>
  <cp:lastModifiedBy>Pau Leyva García</cp:lastModifiedBy>
  <cp:revision>7</cp:revision>
  <dcterms:created xsi:type="dcterms:W3CDTF">2025-06-25T14:49:49Z</dcterms:created>
  <dcterms:modified xsi:type="dcterms:W3CDTF">2025-06-30T21:09:08Z</dcterms:modified>
</cp:coreProperties>
</file>